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  <p:sldMasterId id="2147483687" r:id="rId4"/>
  </p:sldMasterIdLst>
  <p:notesMasterIdLst>
    <p:notesMasterId r:id="rId35"/>
  </p:notesMasterIdLst>
  <p:sldIdLst>
    <p:sldId id="256" r:id="rId5"/>
    <p:sldId id="257" r:id="rId6"/>
    <p:sldId id="258" r:id="rId7"/>
    <p:sldId id="283" r:id="rId8"/>
    <p:sldId id="290" r:id="rId9"/>
    <p:sldId id="291" r:id="rId10"/>
    <p:sldId id="292" r:id="rId11"/>
    <p:sldId id="289" r:id="rId12"/>
    <p:sldId id="299" r:id="rId13"/>
    <p:sldId id="294" r:id="rId14"/>
    <p:sldId id="303" r:id="rId15"/>
    <p:sldId id="293" r:id="rId16"/>
    <p:sldId id="295" r:id="rId17"/>
    <p:sldId id="296" r:id="rId18"/>
    <p:sldId id="298" r:id="rId19"/>
    <p:sldId id="297" r:id="rId20"/>
    <p:sldId id="300" r:id="rId21"/>
    <p:sldId id="301" r:id="rId22"/>
    <p:sldId id="302" r:id="rId23"/>
    <p:sldId id="284" r:id="rId24"/>
    <p:sldId id="287" r:id="rId25"/>
    <p:sldId id="288" r:id="rId26"/>
    <p:sldId id="271" r:id="rId27"/>
    <p:sldId id="277" r:id="rId28"/>
    <p:sldId id="279" r:id="rId29"/>
    <p:sldId id="280" r:id="rId30"/>
    <p:sldId id="285" r:id="rId31"/>
    <p:sldId id="286" r:id="rId32"/>
    <p:sldId id="281" r:id="rId33"/>
    <p:sldId id="274" r:id="rId34"/>
  </p:sldIdLst>
  <p:sldSz cx="9144000" cy="6858000" type="screen4x3"/>
  <p:notesSz cx="6797675" cy="9928225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erhat" initials="F" lastIdx="1" clrIdx="0">
    <p:extLst>
      <p:ext uri="{19B8F6BF-5375-455C-9EA6-DF929625EA0E}">
        <p15:presenceInfo xmlns:p15="http://schemas.microsoft.com/office/powerpoint/2012/main" userId="Ferhat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762" y="10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notesMaster" Target="notesMasters/notesMaster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12-18T14:12:52.926" idx="1">
    <p:pos x="10" y="10"/>
    <p:text/>
    <p:extLst>
      <p:ext uri="{C676402C-5697-4E1C-873F-D02D1690AC5C}">
        <p15:threadingInfo xmlns:p15="http://schemas.microsoft.com/office/powerpoint/2012/main" timeZoneBias="-6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325" cy="498254"/>
          </a:xfrm>
          <a:prstGeom prst="rect">
            <a:avLst/>
          </a:prstGeom>
        </p:spPr>
        <p:txBody>
          <a:bodyPr vert="horz" lIns="83796" tIns="41898" rIns="83796" bIns="41898" rtlCol="0"/>
          <a:lstStyle>
            <a:lvl1pPr algn="l">
              <a:defRPr sz="11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49923" y="0"/>
            <a:ext cx="2946325" cy="498254"/>
          </a:xfrm>
          <a:prstGeom prst="rect">
            <a:avLst/>
          </a:prstGeom>
        </p:spPr>
        <p:txBody>
          <a:bodyPr vert="horz" lIns="83796" tIns="41898" rIns="83796" bIns="41898" rtlCol="0"/>
          <a:lstStyle>
            <a:lvl1pPr algn="r">
              <a:defRPr sz="1100"/>
            </a:lvl1pPr>
          </a:lstStyle>
          <a:p>
            <a:fld id="{489F255C-F5D1-46EB-92F9-A5A45AE5DA4A}" type="datetimeFigureOut">
              <a:rPr lang="de-DE" smtClean="0"/>
              <a:t>16.01.2019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65225" y="1241425"/>
            <a:ext cx="4467225" cy="33512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83796" tIns="41898" rIns="83796" bIns="41898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482" y="4777636"/>
            <a:ext cx="5438711" cy="3909377"/>
          </a:xfrm>
          <a:prstGeom prst="rect">
            <a:avLst/>
          </a:prstGeom>
        </p:spPr>
        <p:txBody>
          <a:bodyPr vert="horz" lIns="83796" tIns="41898" rIns="83796" bIns="41898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429972"/>
            <a:ext cx="2946325" cy="498254"/>
          </a:xfrm>
          <a:prstGeom prst="rect">
            <a:avLst/>
          </a:prstGeom>
        </p:spPr>
        <p:txBody>
          <a:bodyPr vert="horz" lIns="83796" tIns="41898" rIns="83796" bIns="41898" rtlCol="0" anchor="b"/>
          <a:lstStyle>
            <a:lvl1pPr algn="l">
              <a:defRPr sz="11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49923" y="9429972"/>
            <a:ext cx="2946325" cy="498254"/>
          </a:xfrm>
          <a:prstGeom prst="rect">
            <a:avLst/>
          </a:prstGeom>
        </p:spPr>
        <p:txBody>
          <a:bodyPr vert="horz" lIns="83796" tIns="41898" rIns="83796" bIns="41898" rtlCol="0" anchor="b"/>
          <a:lstStyle>
            <a:lvl1pPr algn="r">
              <a:defRPr sz="1100"/>
            </a:lvl1pPr>
          </a:lstStyle>
          <a:p>
            <a:fld id="{2EA9C036-1903-4486-8185-6C7697FC4EF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708839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The Digit-</a:t>
            </a:r>
            <a:r>
              <a:rPr lang="de-DE" dirty="0" err="1" smtClean="0"/>
              <a:t>Cat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used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understand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Cats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e-book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used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read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content</a:t>
            </a:r>
            <a:r>
              <a:rPr lang="de-DE" baseline="0" dirty="0" smtClean="0"/>
              <a:t>!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A9C036-1903-4486-8185-6C7697FC4EF4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721273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A9C036-1903-4486-8185-6C7697FC4EF4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031710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Tafel</a:t>
            </a:r>
            <a:r>
              <a:rPr lang="de-DE" baseline="0" dirty="0" smtClean="0"/>
              <a:t> -&gt; </a:t>
            </a:r>
            <a:r>
              <a:rPr lang="de-DE" baseline="0" dirty="0" err="1" smtClean="0"/>
              <a:t>saving</a:t>
            </a:r>
            <a:r>
              <a:rPr lang="de-DE" baseline="0" dirty="0" smtClean="0"/>
              <a:t> time, </a:t>
            </a:r>
            <a:r>
              <a:rPr lang="de-DE" baseline="0" dirty="0" err="1" smtClean="0"/>
              <a:t>location</a:t>
            </a:r>
            <a:r>
              <a:rPr lang="de-DE" baseline="0" dirty="0" smtClean="0"/>
              <a:t>-independent </a:t>
            </a:r>
            <a:r>
              <a:rPr lang="de-DE" baseline="0" dirty="0" err="1" smtClean="0"/>
              <a:t>cooperation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project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management</a:t>
            </a:r>
            <a:r>
              <a:rPr lang="de-DE" baseline="0" dirty="0" smtClean="0"/>
              <a:t>, Monitoring </a:t>
            </a:r>
            <a:r>
              <a:rPr lang="de-DE" baseline="0" dirty="0" err="1" smtClean="0"/>
              <a:t>development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Coordination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tasks</a:t>
            </a:r>
            <a:r>
              <a:rPr lang="de-DE" baseline="0" dirty="0" smtClean="0"/>
              <a:t>, Scientific </a:t>
            </a:r>
            <a:r>
              <a:rPr lang="de-DE" baseline="0" dirty="0" err="1" smtClean="0"/>
              <a:t>added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value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A9C036-1903-4486-8185-6C7697FC4EF4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367914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A9C036-1903-4486-8185-6C7697FC4EF4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245372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A9C036-1903-4486-8185-6C7697FC4EF4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050561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Tafel</a:t>
            </a:r>
            <a:r>
              <a:rPr lang="de-DE" baseline="0" dirty="0" smtClean="0"/>
              <a:t> -&gt; </a:t>
            </a:r>
            <a:r>
              <a:rPr lang="de-DE" baseline="0" dirty="0" err="1" smtClean="0"/>
              <a:t>saving</a:t>
            </a:r>
            <a:r>
              <a:rPr lang="de-DE" baseline="0" dirty="0" smtClean="0"/>
              <a:t> time, </a:t>
            </a:r>
            <a:r>
              <a:rPr lang="de-DE" baseline="0" dirty="0" err="1" smtClean="0"/>
              <a:t>location</a:t>
            </a:r>
            <a:r>
              <a:rPr lang="de-DE" baseline="0" dirty="0" smtClean="0"/>
              <a:t>-independent </a:t>
            </a:r>
            <a:r>
              <a:rPr lang="de-DE" baseline="0" dirty="0" err="1" smtClean="0"/>
              <a:t>cooperation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project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management</a:t>
            </a:r>
            <a:r>
              <a:rPr lang="de-DE" baseline="0" dirty="0" smtClean="0"/>
              <a:t>, Monitoring </a:t>
            </a:r>
            <a:r>
              <a:rPr lang="de-DE" baseline="0" dirty="0" err="1" smtClean="0"/>
              <a:t>development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Coordination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tasks</a:t>
            </a:r>
            <a:r>
              <a:rPr lang="de-DE" baseline="0" dirty="0" smtClean="0"/>
              <a:t>, Scientific </a:t>
            </a:r>
            <a:r>
              <a:rPr lang="de-DE" baseline="0" dirty="0" err="1" smtClean="0"/>
              <a:t>added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value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A9C036-1903-4486-8185-6C7697FC4EF4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359630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57200" y="3681720"/>
            <a:ext cx="822888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4673880" y="36817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457200" y="36817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397656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397656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7" name="Grafik 36"/>
          <p:cNvPicPr/>
          <p:nvPr/>
        </p:nvPicPr>
        <p:blipFill>
          <a:blip r:embed="rId2"/>
          <a:stretch/>
        </p:blipFill>
        <p:spPr>
          <a:xfrm>
            <a:off x="2079720" y="1604520"/>
            <a:ext cx="4983840" cy="3976560"/>
          </a:xfrm>
          <a:prstGeom prst="rect">
            <a:avLst/>
          </a:prstGeom>
          <a:ln>
            <a:noFill/>
          </a:ln>
        </p:spPr>
      </p:pic>
      <p:pic>
        <p:nvPicPr>
          <p:cNvPr id="38" name="Grafik 37"/>
          <p:cNvPicPr/>
          <p:nvPr/>
        </p:nvPicPr>
        <p:blipFill>
          <a:blip r:embed="rId2"/>
          <a:stretch/>
        </p:blipFill>
        <p:spPr>
          <a:xfrm>
            <a:off x="2079720" y="1604520"/>
            <a:ext cx="4983840" cy="39765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8880" cy="39765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397656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397656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397656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subTitle"/>
          </p:nvPr>
        </p:nvSpPr>
        <p:spPr>
          <a:xfrm>
            <a:off x="899640" y="960840"/>
            <a:ext cx="7785720" cy="28965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 type="body"/>
          </p:nvPr>
        </p:nvSpPr>
        <p:spPr>
          <a:xfrm>
            <a:off x="457200" y="36817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" name="PlaceHolder 4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397656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8880" cy="39765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397656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 type="body"/>
          </p:nvPr>
        </p:nvSpPr>
        <p:spPr>
          <a:xfrm>
            <a:off x="4673880" y="36817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 type="body"/>
          </p:nvPr>
        </p:nvSpPr>
        <p:spPr>
          <a:xfrm>
            <a:off x="457200" y="3681720"/>
            <a:ext cx="822888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457200" y="3681720"/>
            <a:ext cx="822888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4673880" y="36817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457200" y="36817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397656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397656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7" name="Grafik 76"/>
          <p:cNvPicPr/>
          <p:nvPr/>
        </p:nvPicPr>
        <p:blipFill>
          <a:blip r:embed="rId2"/>
          <a:stretch/>
        </p:blipFill>
        <p:spPr>
          <a:xfrm>
            <a:off x="2079720" y="1604520"/>
            <a:ext cx="4983840" cy="3976560"/>
          </a:xfrm>
          <a:prstGeom prst="rect">
            <a:avLst/>
          </a:prstGeom>
          <a:ln>
            <a:noFill/>
          </a:ln>
        </p:spPr>
      </p:pic>
      <p:pic>
        <p:nvPicPr>
          <p:cNvPr id="78" name="Grafik 77"/>
          <p:cNvPicPr/>
          <p:nvPr/>
        </p:nvPicPr>
        <p:blipFill>
          <a:blip r:embed="rId2"/>
          <a:stretch/>
        </p:blipFill>
        <p:spPr>
          <a:xfrm>
            <a:off x="2079720" y="1604520"/>
            <a:ext cx="4983840" cy="39765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8880" cy="39765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397656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397656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0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397656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397656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subTitle"/>
          </p:nvPr>
        </p:nvSpPr>
        <p:spPr>
          <a:xfrm>
            <a:off x="899640" y="960840"/>
            <a:ext cx="7785720" cy="28965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5" name="PlaceHolder 3"/>
          <p:cNvSpPr>
            <a:spLocks noGrp="1"/>
          </p:cNvSpPr>
          <p:nvPr>
            <p:ph type="body"/>
          </p:nvPr>
        </p:nvSpPr>
        <p:spPr>
          <a:xfrm>
            <a:off x="457200" y="36817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6" name="PlaceHolder 4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397656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397656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0" name="PlaceHolder 4"/>
          <p:cNvSpPr>
            <a:spLocks noGrp="1"/>
          </p:cNvSpPr>
          <p:nvPr>
            <p:ph type="body"/>
          </p:nvPr>
        </p:nvSpPr>
        <p:spPr>
          <a:xfrm>
            <a:off x="4673880" y="36817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4" name="PlaceHolder 4"/>
          <p:cNvSpPr>
            <a:spLocks noGrp="1"/>
          </p:cNvSpPr>
          <p:nvPr>
            <p:ph type="body"/>
          </p:nvPr>
        </p:nvSpPr>
        <p:spPr>
          <a:xfrm>
            <a:off x="457200" y="3681720"/>
            <a:ext cx="822888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 type="body"/>
          </p:nvPr>
        </p:nvSpPr>
        <p:spPr>
          <a:xfrm>
            <a:off x="457200" y="3681720"/>
            <a:ext cx="822888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1" name="PlaceHolder 4"/>
          <p:cNvSpPr>
            <a:spLocks noGrp="1"/>
          </p:cNvSpPr>
          <p:nvPr>
            <p:ph type="body"/>
          </p:nvPr>
        </p:nvSpPr>
        <p:spPr>
          <a:xfrm>
            <a:off x="4673880" y="36817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2" name="PlaceHolder 5"/>
          <p:cNvSpPr>
            <a:spLocks noGrp="1"/>
          </p:cNvSpPr>
          <p:nvPr>
            <p:ph type="body"/>
          </p:nvPr>
        </p:nvSpPr>
        <p:spPr>
          <a:xfrm>
            <a:off x="457200" y="36817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397656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397656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16" name="Grafik 115"/>
          <p:cNvPicPr/>
          <p:nvPr/>
        </p:nvPicPr>
        <p:blipFill>
          <a:blip r:embed="rId2"/>
          <a:stretch/>
        </p:blipFill>
        <p:spPr>
          <a:xfrm>
            <a:off x="2079720" y="1604520"/>
            <a:ext cx="4983840" cy="3976560"/>
          </a:xfrm>
          <a:prstGeom prst="rect">
            <a:avLst/>
          </a:prstGeom>
          <a:ln>
            <a:noFill/>
          </a:ln>
        </p:spPr>
      </p:pic>
      <p:pic>
        <p:nvPicPr>
          <p:cNvPr id="117" name="Grafik 116"/>
          <p:cNvPicPr/>
          <p:nvPr/>
        </p:nvPicPr>
        <p:blipFill>
          <a:blip r:embed="rId2"/>
          <a:stretch/>
        </p:blipFill>
        <p:spPr>
          <a:xfrm>
            <a:off x="2079720" y="1604520"/>
            <a:ext cx="4983840" cy="39765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8880" cy="39765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397656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397656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397656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397656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9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397656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subTitle"/>
          </p:nvPr>
        </p:nvSpPr>
        <p:spPr>
          <a:xfrm>
            <a:off x="899640" y="960840"/>
            <a:ext cx="7785720" cy="28965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4" name="PlaceHolder 3"/>
          <p:cNvSpPr>
            <a:spLocks noGrp="1"/>
          </p:cNvSpPr>
          <p:nvPr>
            <p:ph type="body"/>
          </p:nvPr>
        </p:nvSpPr>
        <p:spPr>
          <a:xfrm>
            <a:off x="457200" y="36817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5" name="PlaceHolder 4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397656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397656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8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9" name="PlaceHolder 4"/>
          <p:cNvSpPr>
            <a:spLocks noGrp="1"/>
          </p:cNvSpPr>
          <p:nvPr>
            <p:ph type="body"/>
          </p:nvPr>
        </p:nvSpPr>
        <p:spPr>
          <a:xfrm>
            <a:off x="4673880" y="36817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2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3" name="PlaceHolder 4"/>
          <p:cNvSpPr>
            <a:spLocks noGrp="1"/>
          </p:cNvSpPr>
          <p:nvPr>
            <p:ph type="body"/>
          </p:nvPr>
        </p:nvSpPr>
        <p:spPr>
          <a:xfrm>
            <a:off x="457200" y="3681720"/>
            <a:ext cx="822888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6" name="PlaceHolder 3"/>
          <p:cNvSpPr>
            <a:spLocks noGrp="1"/>
          </p:cNvSpPr>
          <p:nvPr>
            <p:ph type="body"/>
          </p:nvPr>
        </p:nvSpPr>
        <p:spPr>
          <a:xfrm>
            <a:off x="457200" y="3681720"/>
            <a:ext cx="822888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9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0" name="PlaceHolder 4"/>
          <p:cNvSpPr>
            <a:spLocks noGrp="1"/>
          </p:cNvSpPr>
          <p:nvPr>
            <p:ph type="body"/>
          </p:nvPr>
        </p:nvSpPr>
        <p:spPr>
          <a:xfrm>
            <a:off x="4673880" y="36817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1" name="PlaceHolder 5"/>
          <p:cNvSpPr>
            <a:spLocks noGrp="1"/>
          </p:cNvSpPr>
          <p:nvPr>
            <p:ph type="body"/>
          </p:nvPr>
        </p:nvSpPr>
        <p:spPr>
          <a:xfrm>
            <a:off x="457200" y="36817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397656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4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397656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55" name="Grafik 154"/>
          <p:cNvPicPr/>
          <p:nvPr/>
        </p:nvPicPr>
        <p:blipFill>
          <a:blip r:embed="rId2"/>
          <a:stretch/>
        </p:blipFill>
        <p:spPr>
          <a:xfrm>
            <a:off x="2079720" y="1604520"/>
            <a:ext cx="4983840" cy="3976560"/>
          </a:xfrm>
          <a:prstGeom prst="rect">
            <a:avLst/>
          </a:prstGeom>
          <a:ln>
            <a:noFill/>
          </a:ln>
        </p:spPr>
      </p:pic>
      <p:pic>
        <p:nvPicPr>
          <p:cNvPr id="156" name="Grafik 155"/>
          <p:cNvPicPr/>
          <p:nvPr/>
        </p:nvPicPr>
        <p:blipFill>
          <a:blip r:embed="rId2"/>
          <a:stretch/>
        </p:blipFill>
        <p:spPr>
          <a:xfrm>
            <a:off x="2079720" y="1604520"/>
            <a:ext cx="4983840" cy="39765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899640" y="960840"/>
            <a:ext cx="7785720" cy="28965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457200" y="36817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397656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397656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4673880" y="36817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457200" y="3681720"/>
            <a:ext cx="822888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w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wmf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6" Type="http://schemas.openxmlformats.org/officeDocument/2006/relationships/image" Target="../media/image4.wmf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image" Target="../media/image2.wmf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wmf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5" Type="http://schemas.openxmlformats.org/officeDocument/2006/relationships/image" Target="../media/image2.wmf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image" Target="../media/image1.wmf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5" Type="http://schemas.openxmlformats.org/officeDocument/2006/relationships/image" Target="../media/image2.wmf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14" Type="http://schemas.openxmlformats.org/officeDocument/2006/relationships/image" Target="../media/image1.w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9"/>
          <p:cNvPicPr/>
          <p:nvPr/>
        </p:nvPicPr>
        <p:blipFill>
          <a:blip r:embed="rId14"/>
          <a:stretch/>
        </p:blipFill>
        <p:spPr>
          <a:xfrm>
            <a:off x="-17640" y="0"/>
            <a:ext cx="876960" cy="6856920"/>
          </a:xfrm>
          <a:prstGeom prst="rect">
            <a:avLst/>
          </a:prstGeom>
          <a:ln>
            <a:noFill/>
          </a:ln>
        </p:spPr>
      </p:pic>
      <p:sp>
        <p:nvSpPr>
          <p:cNvPr id="6" name="CustomShape 1"/>
          <p:cNvSpPr/>
          <p:nvPr/>
        </p:nvSpPr>
        <p:spPr>
          <a:xfrm rot="21376800">
            <a:off x="312120" y="-22320"/>
            <a:ext cx="489240" cy="6899040"/>
          </a:xfrm>
          <a:custGeom>
            <a:avLst/>
            <a:gdLst/>
            <a:ahLst/>
            <a:cxnLst/>
            <a:rect l="l" t="t" r="r" b="b"/>
            <a:pathLst>
              <a:path w="275119" h="6900226">
                <a:moveTo>
                  <a:pt x="3568" y="0"/>
                </a:moveTo>
                <a:cubicBezTo>
                  <a:pt x="93950" y="6182"/>
                  <a:pt x="183637" y="31370"/>
                  <a:pt x="274019" y="37552"/>
                </a:cubicBezTo>
                <a:cubicBezTo>
                  <a:pt x="275412" y="2325984"/>
                  <a:pt x="273726" y="4611794"/>
                  <a:pt x="275119" y="6900226"/>
                </a:cubicBezTo>
                <a:lnTo>
                  <a:pt x="0" y="6874337"/>
                </a:lnTo>
                <a:cubicBezTo>
                  <a:pt x="1551" y="4577347"/>
                  <a:pt x="2017" y="2296990"/>
                  <a:pt x="3568" y="0"/>
                </a:cubicBezTo>
                <a:close/>
              </a:path>
            </a:pathLst>
          </a:custGeom>
          <a:solidFill>
            <a:srgbClr val="FFFFFF"/>
          </a:solidFill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" name="Picture 13"/>
          <p:cNvPicPr/>
          <p:nvPr/>
        </p:nvPicPr>
        <p:blipFill>
          <a:blip r:embed="rId15"/>
          <a:stretch/>
        </p:blipFill>
        <p:spPr>
          <a:xfrm>
            <a:off x="468360" y="221760"/>
            <a:ext cx="2086560" cy="757800"/>
          </a:xfrm>
          <a:prstGeom prst="rect">
            <a:avLst/>
          </a:prstGeom>
          <a:ln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de-DE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Format des Titeltextes durch Klicken bearbeiten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Format des Gliederungstextes durch Klicken bearbeiten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Zweite Gliederungsebene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Dritte Gliederungsebene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Vierte Gliederungsebene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Fünfte Gliederungsebene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Sechste Gliederungsebene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Siebte Gliederungsebene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9"/>
          <p:cNvPicPr/>
          <p:nvPr/>
        </p:nvPicPr>
        <p:blipFill>
          <a:blip r:embed="rId14"/>
          <a:stretch/>
        </p:blipFill>
        <p:spPr>
          <a:xfrm>
            <a:off x="-17640" y="0"/>
            <a:ext cx="876960" cy="6856920"/>
          </a:xfrm>
          <a:prstGeom prst="rect">
            <a:avLst/>
          </a:prstGeom>
          <a:ln>
            <a:noFill/>
          </a:ln>
        </p:spPr>
      </p:pic>
      <p:sp>
        <p:nvSpPr>
          <p:cNvPr id="40" name="CustomShape 1"/>
          <p:cNvSpPr/>
          <p:nvPr/>
        </p:nvSpPr>
        <p:spPr>
          <a:xfrm rot="21376800">
            <a:off x="312120" y="-22320"/>
            <a:ext cx="489240" cy="6899040"/>
          </a:xfrm>
          <a:custGeom>
            <a:avLst/>
            <a:gdLst/>
            <a:ahLst/>
            <a:cxnLst/>
            <a:rect l="l" t="t" r="r" b="b"/>
            <a:pathLst>
              <a:path w="275119" h="6900226">
                <a:moveTo>
                  <a:pt x="3568" y="0"/>
                </a:moveTo>
                <a:cubicBezTo>
                  <a:pt x="93950" y="6182"/>
                  <a:pt x="183637" y="31370"/>
                  <a:pt x="274019" y="37552"/>
                </a:cubicBezTo>
                <a:cubicBezTo>
                  <a:pt x="275412" y="2325984"/>
                  <a:pt x="273726" y="4611794"/>
                  <a:pt x="275119" y="6900226"/>
                </a:cubicBezTo>
                <a:lnTo>
                  <a:pt x="0" y="6874337"/>
                </a:lnTo>
                <a:cubicBezTo>
                  <a:pt x="1551" y="4577347"/>
                  <a:pt x="2017" y="2296990"/>
                  <a:pt x="3568" y="0"/>
                </a:cubicBezTo>
                <a:close/>
              </a:path>
            </a:pathLst>
          </a:custGeom>
          <a:solidFill>
            <a:srgbClr val="FFFFFF"/>
          </a:solidFill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41" name="Picture 13"/>
          <p:cNvPicPr/>
          <p:nvPr/>
        </p:nvPicPr>
        <p:blipFill>
          <a:blip r:embed="rId15"/>
          <a:stretch/>
        </p:blipFill>
        <p:spPr>
          <a:xfrm>
            <a:off x="468360" y="221760"/>
            <a:ext cx="2086560" cy="757800"/>
          </a:xfrm>
          <a:prstGeom prst="rect">
            <a:avLst/>
          </a:prstGeom>
          <a:ln>
            <a:noFill/>
          </a:ln>
        </p:spPr>
      </p:pic>
      <p:pic>
        <p:nvPicPr>
          <p:cNvPr id="42" name="Picture 17"/>
          <p:cNvPicPr/>
          <p:nvPr/>
        </p:nvPicPr>
        <p:blipFill>
          <a:blip r:embed="rId16"/>
          <a:stretch/>
        </p:blipFill>
        <p:spPr>
          <a:xfrm>
            <a:off x="6615360" y="332640"/>
            <a:ext cx="2275920" cy="249840"/>
          </a:xfrm>
          <a:prstGeom prst="rect">
            <a:avLst/>
          </a:prstGeom>
          <a:ln>
            <a:noFill/>
          </a:ln>
        </p:spPr>
      </p:pic>
      <p:sp>
        <p:nvSpPr>
          <p:cNvPr id="43" name="PlaceHolder 2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de-DE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Format des Titeltextes durch Klicken bearbeiten</a:t>
            </a:r>
          </a:p>
        </p:txBody>
      </p:sp>
      <p:sp>
        <p:nvSpPr>
          <p:cNvPr id="44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Format des Gliederungstextes durch Klicken bearbeiten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Zweite Gliederungsebene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Dritte Gliederungsebene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Vierte Gliederungsebene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Fünfte Gliederungsebene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Sechste Gliederungsebene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Siebte Gliederungsebene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Picture 9"/>
          <p:cNvPicPr/>
          <p:nvPr/>
        </p:nvPicPr>
        <p:blipFill>
          <a:blip r:embed="rId14"/>
          <a:stretch/>
        </p:blipFill>
        <p:spPr>
          <a:xfrm>
            <a:off x="-17640" y="0"/>
            <a:ext cx="876960" cy="6856920"/>
          </a:xfrm>
          <a:prstGeom prst="rect">
            <a:avLst/>
          </a:prstGeom>
          <a:ln>
            <a:noFill/>
          </a:ln>
        </p:spPr>
      </p:pic>
      <p:sp>
        <p:nvSpPr>
          <p:cNvPr id="80" name="CustomShape 1"/>
          <p:cNvSpPr/>
          <p:nvPr/>
        </p:nvSpPr>
        <p:spPr>
          <a:xfrm rot="21376800">
            <a:off x="312120" y="-22320"/>
            <a:ext cx="489240" cy="6899040"/>
          </a:xfrm>
          <a:custGeom>
            <a:avLst/>
            <a:gdLst/>
            <a:ahLst/>
            <a:cxnLst/>
            <a:rect l="l" t="t" r="r" b="b"/>
            <a:pathLst>
              <a:path w="275119" h="6900226">
                <a:moveTo>
                  <a:pt x="3568" y="0"/>
                </a:moveTo>
                <a:cubicBezTo>
                  <a:pt x="93950" y="6182"/>
                  <a:pt x="183637" y="31370"/>
                  <a:pt x="274019" y="37552"/>
                </a:cubicBezTo>
                <a:cubicBezTo>
                  <a:pt x="275412" y="2325984"/>
                  <a:pt x="273726" y="4611794"/>
                  <a:pt x="275119" y="6900226"/>
                </a:cubicBezTo>
                <a:lnTo>
                  <a:pt x="0" y="6874337"/>
                </a:lnTo>
                <a:cubicBezTo>
                  <a:pt x="1551" y="4577347"/>
                  <a:pt x="2017" y="2296990"/>
                  <a:pt x="3568" y="0"/>
                </a:cubicBezTo>
                <a:close/>
              </a:path>
            </a:pathLst>
          </a:custGeom>
          <a:solidFill>
            <a:srgbClr val="FFFFFF"/>
          </a:solidFill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81" name="Picture 13"/>
          <p:cNvPicPr/>
          <p:nvPr/>
        </p:nvPicPr>
        <p:blipFill>
          <a:blip r:embed="rId15"/>
          <a:stretch/>
        </p:blipFill>
        <p:spPr>
          <a:xfrm>
            <a:off x="468360" y="221760"/>
            <a:ext cx="2086560" cy="757800"/>
          </a:xfrm>
          <a:prstGeom prst="rect">
            <a:avLst/>
          </a:prstGeom>
          <a:ln>
            <a:noFill/>
          </a:ln>
        </p:spPr>
      </p:pic>
      <p:sp>
        <p:nvSpPr>
          <p:cNvPr id="82" name="PlaceHolder 2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de-DE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Format des Titeltextes durch Klicken bearbeiten</a:t>
            </a:r>
          </a:p>
        </p:txBody>
      </p:sp>
      <p:sp>
        <p:nvSpPr>
          <p:cNvPr id="83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Format des Gliederungstextes durch Klicken bearbeiten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Zweite Gliederungsebene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Dritte Gliederungsebene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Vierte Gliederungsebene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Fünfte Gliederungsebene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Sechste Gliederungsebene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Siebte Gliederungsebene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Picture 9"/>
          <p:cNvPicPr/>
          <p:nvPr/>
        </p:nvPicPr>
        <p:blipFill>
          <a:blip r:embed="rId14"/>
          <a:stretch/>
        </p:blipFill>
        <p:spPr>
          <a:xfrm>
            <a:off x="-17640" y="0"/>
            <a:ext cx="876960" cy="6856920"/>
          </a:xfrm>
          <a:prstGeom prst="rect">
            <a:avLst/>
          </a:prstGeom>
          <a:ln>
            <a:noFill/>
          </a:ln>
        </p:spPr>
      </p:pic>
      <p:sp>
        <p:nvSpPr>
          <p:cNvPr id="119" name="CustomShape 1"/>
          <p:cNvSpPr/>
          <p:nvPr/>
        </p:nvSpPr>
        <p:spPr>
          <a:xfrm rot="21376800">
            <a:off x="312120" y="-22320"/>
            <a:ext cx="489240" cy="6899040"/>
          </a:xfrm>
          <a:custGeom>
            <a:avLst/>
            <a:gdLst/>
            <a:ahLst/>
            <a:cxnLst/>
            <a:rect l="l" t="t" r="r" b="b"/>
            <a:pathLst>
              <a:path w="275119" h="6900226">
                <a:moveTo>
                  <a:pt x="3568" y="0"/>
                </a:moveTo>
                <a:cubicBezTo>
                  <a:pt x="93950" y="6182"/>
                  <a:pt x="183637" y="31370"/>
                  <a:pt x="274019" y="37552"/>
                </a:cubicBezTo>
                <a:cubicBezTo>
                  <a:pt x="275412" y="2325984"/>
                  <a:pt x="273726" y="4611794"/>
                  <a:pt x="275119" y="6900226"/>
                </a:cubicBezTo>
                <a:lnTo>
                  <a:pt x="0" y="6874337"/>
                </a:lnTo>
                <a:cubicBezTo>
                  <a:pt x="1551" y="4577347"/>
                  <a:pt x="2017" y="2296990"/>
                  <a:pt x="3568" y="0"/>
                </a:cubicBezTo>
                <a:close/>
              </a:path>
            </a:pathLst>
          </a:custGeom>
          <a:solidFill>
            <a:srgbClr val="FFFFFF"/>
          </a:solidFill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20" name="Picture 13"/>
          <p:cNvPicPr/>
          <p:nvPr/>
        </p:nvPicPr>
        <p:blipFill>
          <a:blip r:embed="rId15"/>
          <a:stretch/>
        </p:blipFill>
        <p:spPr>
          <a:xfrm>
            <a:off x="468360" y="221760"/>
            <a:ext cx="2086560" cy="757800"/>
          </a:xfrm>
          <a:prstGeom prst="rect">
            <a:avLst/>
          </a:prstGeom>
          <a:ln>
            <a:noFill/>
          </a:ln>
        </p:spPr>
      </p:pic>
      <p:sp>
        <p:nvSpPr>
          <p:cNvPr id="121" name="PlaceHolder 2"/>
          <p:cNvSpPr>
            <a:spLocks noGrp="1"/>
          </p:cNvSpPr>
          <p:nvPr>
            <p:ph type="title"/>
          </p:nvPr>
        </p:nvSpPr>
        <p:spPr>
          <a:xfrm>
            <a:off x="899640" y="960840"/>
            <a:ext cx="7785720" cy="624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397656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Format des Gliederungstextes durch Klicken bearbeiten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Zweite Gliederungsebene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Dritte Gliederungsebene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Vierte Gliederungsebene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Fünfte Gliederungsebene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Sechste Gliederungsebene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Siebte Gliederungsebene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wmf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7" Type="http://schemas.openxmlformats.org/officeDocument/2006/relationships/image" Target="../media/image22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21.jpe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5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png"/><Relationship Id="rId18" Type="http://schemas.openxmlformats.org/officeDocument/2006/relationships/image" Target="../media/image45.png"/><Relationship Id="rId3" Type="http://schemas.openxmlformats.org/officeDocument/2006/relationships/image" Target="../media/image30.png"/><Relationship Id="rId21" Type="http://schemas.openxmlformats.org/officeDocument/2006/relationships/image" Target="../media/image48.png"/><Relationship Id="rId7" Type="http://schemas.openxmlformats.org/officeDocument/2006/relationships/image" Target="../media/image34.jpeg"/><Relationship Id="rId12" Type="http://schemas.openxmlformats.org/officeDocument/2006/relationships/image" Target="../media/image39.jpeg"/><Relationship Id="rId17" Type="http://schemas.openxmlformats.org/officeDocument/2006/relationships/image" Target="../media/image44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43.png"/><Relationship Id="rId20" Type="http://schemas.openxmlformats.org/officeDocument/2006/relationships/image" Target="../media/image47.jpeg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33.jpeg"/><Relationship Id="rId11" Type="http://schemas.openxmlformats.org/officeDocument/2006/relationships/image" Target="../media/image38.jpeg"/><Relationship Id="rId5" Type="http://schemas.openxmlformats.org/officeDocument/2006/relationships/image" Target="../media/image32.png"/><Relationship Id="rId15" Type="http://schemas.openxmlformats.org/officeDocument/2006/relationships/image" Target="../media/image42.png"/><Relationship Id="rId10" Type="http://schemas.openxmlformats.org/officeDocument/2006/relationships/image" Target="../media/image37.png"/><Relationship Id="rId19" Type="http://schemas.openxmlformats.org/officeDocument/2006/relationships/image" Target="../media/image46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Relationship Id="rId14" Type="http://schemas.openxmlformats.org/officeDocument/2006/relationships/image" Target="../media/image41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8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5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slideLayout" Target="../slideLayouts/slideLayout3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Bit" TargetMode="External"/><Relationship Id="rId3" Type="http://schemas.openxmlformats.org/officeDocument/2006/relationships/image" Target="../media/image7.png"/><Relationship Id="rId7" Type="http://schemas.openxmlformats.org/officeDocument/2006/relationships/hyperlink" Target="https://en.wikipedia.org/wiki/Digital_data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10.jpg"/><Relationship Id="rId11" Type="http://schemas.openxmlformats.org/officeDocument/2006/relationships/comments" Target="../comments/comment1.xml"/><Relationship Id="rId5" Type="http://schemas.openxmlformats.org/officeDocument/2006/relationships/image" Target="../media/image9.jpg"/><Relationship Id="rId10" Type="http://schemas.openxmlformats.org/officeDocument/2006/relationships/hyperlink" Target="https://en.wikipedia.org/wiki/Digital_image" TargetMode="External"/><Relationship Id="rId4" Type="http://schemas.openxmlformats.org/officeDocument/2006/relationships/image" Target="../media/image8.png"/><Relationship Id="rId9" Type="http://schemas.openxmlformats.org/officeDocument/2006/relationships/hyperlink" Target="https://en.wikipedia.org/wiki/Group_representation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CustomShape 1"/>
          <p:cNvSpPr/>
          <p:nvPr/>
        </p:nvSpPr>
        <p:spPr>
          <a:xfrm>
            <a:off x="-428760" y="0"/>
            <a:ext cx="876960" cy="6856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97" name="Picture 4"/>
          <p:cNvPicPr/>
          <p:nvPr/>
        </p:nvPicPr>
        <p:blipFill>
          <a:blip r:embed="rId2"/>
          <a:stretch/>
        </p:blipFill>
        <p:spPr>
          <a:xfrm>
            <a:off x="0" y="0"/>
            <a:ext cx="9219240" cy="69616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630" y="1245326"/>
            <a:ext cx="8627370" cy="4924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3964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29972" y="1021440"/>
            <a:ext cx="7785720" cy="842194"/>
          </a:xfrm>
        </p:spPr>
        <p:txBody>
          <a:bodyPr/>
          <a:lstStyle/>
          <a:p>
            <a:r>
              <a:rPr lang="en-US" sz="2800" dirty="0"/>
              <a:t>What is meant by </a:t>
            </a:r>
            <a:r>
              <a:rPr lang="en-US" sz="2800" dirty="0" err="1"/>
              <a:t>IoT</a:t>
            </a:r>
            <a:r>
              <a:rPr lang="en-US" sz="2800" dirty="0"/>
              <a:t>? Relationship between </a:t>
            </a:r>
            <a:r>
              <a:rPr lang="en-US" sz="2800" dirty="0" err="1"/>
              <a:t>IoT</a:t>
            </a:r>
            <a:r>
              <a:rPr lang="en-US" sz="2800" dirty="0"/>
              <a:t> and CPS?</a:t>
            </a:r>
            <a:endParaRPr lang="de-DE" sz="2800" dirty="0"/>
          </a:p>
        </p:txBody>
      </p:sp>
      <p:sp>
        <p:nvSpPr>
          <p:cNvPr id="3" name="Untertitel 2"/>
          <p:cNvSpPr>
            <a:spLocks noGrp="1"/>
          </p:cNvSpPr>
          <p:nvPr>
            <p:ph type="subTitle"/>
          </p:nvPr>
        </p:nvSpPr>
        <p:spPr>
          <a:xfrm>
            <a:off x="829972" y="2090056"/>
            <a:ext cx="7785720" cy="4397829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CPSs </a:t>
            </a:r>
            <a:r>
              <a:rPr lang="en-US" sz="2400" dirty="0" smtClean="0"/>
              <a:t>are not </a:t>
            </a:r>
            <a:r>
              <a:rPr lang="en-US" sz="2400" dirty="0" err="1"/>
              <a:t>IoTs</a:t>
            </a:r>
            <a:r>
              <a:rPr lang="en-US" sz="2400" dirty="0"/>
              <a:t>, but you can build them with CPSs</a:t>
            </a:r>
            <a:r>
              <a:rPr lang="en-US" sz="2400" dirty="0" smtClean="0"/>
              <a:t>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 smtClean="0"/>
              <a:t>The </a:t>
            </a:r>
            <a:r>
              <a:rPr lang="en-US" sz="2400" dirty="0"/>
              <a:t>internet of </a:t>
            </a:r>
            <a:r>
              <a:rPr lang="en-US" sz="2400" dirty="0" smtClean="0"/>
              <a:t>things (</a:t>
            </a:r>
            <a:r>
              <a:rPr lang="en-US" sz="2400" dirty="0" err="1" smtClean="0"/>
              <a:t>IoT</a:t>
            </a:r>
            <a:r>
              <a:rPr lang="en-US" sz="2400" dirty="0" smtClean="0"/>
              <a:t>) </a:t>
            </a:r>
            <a:r>
              <a:rPr lang="en-US" sz="2400" dirty="0"/>
              <a:t>is a difficult concept to define precisely</a:t>
            </a:r>
            <a:r>
              <a:rPr lang="en-US" sz="2400" dirty="0" smtClean="0"/>
              <a:t>.</a:t>
            </a:r>
          </a:p>
          <a:p>
            <a:pPr marL="0" indent="0">
              <a:buNone/>
            </a:pPr>
            <a:r>
              <a:rPr lang="en-US" sz="2000" dirty="0"/>
              <a:t>The internet of things </a:t>
            </a:r>
            <a:r>
              <a:rPr lang="en-US" sz="2000" dirty="0" smtClean="0"/>
              <a:t>is </a:t>
            </a:r>
            <a:r>
              <a:rPr lang="en-US" sz="2000" dirty="0"/>
              <a:t>a computing concept that describes the idea of everyday physical objects being connected to the internet and being able to identify themselves to other devices</a:t>
            </a:r>
            <a:r>
              <a:rPr lang="en-US" sz="2000" dirty="0" smtClean="0"/>
              <a:t>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Which goal is to be </a:t>
            </a:r>
            <a:r>
              <a:rPr lang="en-US" sz="2000" dirty="0" smtClean="0"/>
              <a:t>reach </a:t>
            </a:r>
            <a:r>
              <a:rPr lang="en-US" sz="2000" dirty="0"/>
              <a:t>by networking and communicating the individual systems depends on the requirements of the overall system.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381688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/>
          </p:nvPr>
        </p:nvSpPr>
        <p:spPr>
          <a:xfrm>
            <a:off x="821263" y="2248954"/>
            <a:ext cx="8228880" cy="3976560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 cyber-physical system represents the desired unity of </a:t>
            </a:r>
            <a:r>
              <a:rPr lang="en-US" sz="2800" dirty="0" smtClean="0"/>
              <a:t>reality and </a:t>
            </a:r>
            <a:r>
              <a:rPr lang="en-US" sz="2800" dirty="0"/>
              <a:t>digital </a:t>
            </a:r>
            <a:r>
              <a:rPr lang="en-US" sz="2800" dirty="0" smtClean="0"/>
              <a:t>image</a:t>
            </a:r>
            <a:r>
              <a:rPr lang="en-US" sz="2800" dirty="0" smtClean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A further development </a:t>
            </a:r>
            <a:r>
              <a:rPr lang="en-US" sz="2800" dirty="0"/>
              <a:t>of the mechatronics to </a:t>
            </a:r>
            <a:r>
              <a:rPr lang="en-US" sz="2800" dirty="0" smtClean="0"/>
              <a:t>a symbiotic </a:t>
            </a:r>
            <a:r>
              <a:rPr lang="en-US" sz="2800" dirty="0"/>
              <a:t>system approach on the basis of information </a:t>
            </a:r>
            <a:r>
              <a:rPr lang="en-US" sz="2800" dirty="0" smtClean="0"/>
              <a:t>technology</a:t>
            </a:r>
            <a:r>
              <a:rPr lang="en-US" sz="2800" dirty="0" smtClean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Sensory</a:t>
            </a:r>
            <a:r>
              <a:rPr lang="en-US" sz="2800" dirty="0"/>
              <a:t>, </a:t>
            </a:r>
            <a:r>
              <a:rPr lang="en-US" sz="2800" dirty="0" err="1"/>
              <a:t>actuatorial</a:t>
            </a:r>
            <a:r>
              <a:rPr lang="en-US" sz="2800" dirty="0"/>
              <a:t> and cognitive functions can </a:t>
            </a:r>
            <a:r>
              <a:rPr lang="en-US" sz="2800" dirty="0" smtClean="0"/>
              <a:t>be </a:t>
            </a:r>
            <a:r>
              <a:rPr lang="en-US" sz="2800" dirty="0"/>
              <a:t>integrated into </a:t>
            </a:r>
            <a:r>
              <a:rPr lang="en-US" sz="2800" dirty="0" smtClean="0"/>
              <a:t>technical systems</a:t>
            </a:r>
            <a:r>
              <a:rPr lang="en-US" sz="2800" dirty="0" smtClean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 err="1"/>
              <a:t>Networkability</a:t>
            </a:r>
            <a:r>
              <a:rPr lang="de-DE" sz="2800" dirty="0"/>
              <a:t> </a:t>
            </a:r>
            <a:r>
              <a:rPr lang="de-DE" sz="2800" dirty="0" err="1"/>
              <a:t>of</a:t>
            </a:r>
            <a:r>
              <a:rPr lang="de-DE" sz="2800" dirty="0"/>
              <a:t> all </a:t>
            </a:r>
            <a:r>
              <a:rPr lang="de-DE" sz="2800" dirty="0" err="1"/>
              <a:t>components</a:t>
            </a:r>
            <a:endParaRPr lang="de-DE" sz="2800" dirty="0"/>
          </a:p>
        </p:txBody>
      </p:sp>
      <p:sp>
        <p:nvSpPr>
          <p:cNvPr id="5" name="Titel 1"/>
          <p:cNvSpPr>
            <a:spLocks noGrp="1"/>
          </p:cNvSpPr>
          <p:nvPr>
            <p:ph type="title"/>
          </p:nvPr>
        </p:nvSpPr>
        <p:spPr>
          <a:xfrm>
            <a:off x="899640" y="931817"/>
            <a:ext cx="7785720" cy="976200"/>
          </a:xfrm>
        </p:spPr>
        <p:txBody>
          <a:bodyPr/>
          <a:lstStyle/>
          <a:p>
            <a:r>
              <a:rPr lang="en-US" sz="3200" dirty="0"/>
              <a:t>What is particularly important in cyber-physical </a:t>
            </a:r>
            <a:r>
              <a:rPr lang="en-US" sz="3200" dirty="0" smtClean="0"/>
              <a:t>systems (CPS)?</a:t>
            </a:r>
            <a:endParaRPr lang="de-DE" sz="3200" dirty="0"/>
          </a:p>
        </p:txBody>
      </p:sp>
    </p:spTree>
    <p:extLst>
      <p:ext uri="{BB962C8B-B14F-4D97-AF65-F5344CB8AC3E}">
        <p14:creationId xmlns:p14="http://schemas.microsoft.com/office/powerpoint/2010/main" val="11859128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143479" y="696685"/>
            <a:ext cx="7785720" cy="1942011"/>
          </a:xfrm>
        </p:spPr>
        <p:txBody>
          <a:bodyPr/>
          <a:lstStyle/>
          <a:p>
            <a:r>
              <a:rPr lang="en-US" sz="2800" dirty="0"/>
              <a:t>T</a:t>
            </a:r>
            <a:r>
              <a:rPr lang="en-US" sz="2800" dirty="0" smtClean="0"/>
              <a:t>he </a:t>
            </a:r>
            <a:r>
              <a:rPr lang="en-US" sz="2800" dirty="0"/>
              <a:t>basis for fascinating perspectives of technical systems </a:t>
            </a:r>
            <a:r>
              <a:rPr lang="en-US" sz="2800" dirty="0" smtClean="0"/>
              <a:t>[3</a:t>
            </a:r>
            <a:r>
              <a:rPr lang="en-US" sz="2800" dirty="0"/>
              <a:t>]. 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smtClean="0"/>
              <a:t>Functionalities </a:t>
            </a:r>
            <a:r>
              <a:rPr lang="en-US" sz="2800" dirty="0"/>
              <a:t>that have so far only been fulfilled by biological </a:t>
            </a:r>
            <a:r>
              <a:rPr lang="en-US" sz="2800" dirty="0" smtClean="0"/>
              <a:t>systems:</a:t>
            </a:r>
            <a:r>
              <a:rPr lang="en-US" sz="3200" dirty="0" smtClean="0"/>
              <a:t> </a:t>
            </a:r>
            <a:endParaRPr lang="de-DE" sz="3200" dirty="0"/>
          </a:p>
        </p:txBody>
      </p:sp>
      <p:sp>
        <p:nvSpPr>
          <p:cNvPr id="3" name="Untertitel 2"/>
          <p:cNvSpPr>
            <a:spLocks noGrp="1"/>
          </p:cNvSpPr>
          <p:nvPr>
            <p:ph type="subTitle"/>
          </p:nvPr>
        </p:nvSpPr>
        <p:spPr>
          <a:xfrm>
            <a:off x="788126" y="2423126"/>
            <a:ext cx="8228880" cy="3976560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A</a:t>
            </a:r>
            <a:r>
              <a:rPr lang="en-US" sz="2800" b="1" dirty="0" smtClean="0"/>
              <a:t>utonomous </a:t>
            </a:r>
            <a:r>
              <a:rPr lang="en-US" sz="2800" b="1" dirty="0"/>
              <a:t>S</a:t>
            </a:r>
            <a:r>
              <a:rPr lang="en-US" sz="2800" b="1" dirty="0" smtClean="0"/>
              <a:t>ystems</a:t>
            </a:r>
            <a:r>
              <a:rPr lang="en-US" sz="2800" b="1" dirty="0"/>
              <a:t>: </a:t>
            </a:r>
            <a:r>
              <a:rPr lang="en-US" sz="2800" dirty="0"/>
              <a:t>These systems independently solve complex tasks </a:t>
            </a:r>
            <a:r>
              <a:rPr lang="en-US" sz="2800" dirty="0" smtClean="0"/>
              <a:t>within of </a:t>
            </a:r>
            <a:r>
              <a:rPr lang="en-US" sz="2800" dirty="0"/>
              <a:t>a particular application domain</a:t>
            </a:r>
            <a:r>
              <a:rPr lang="en-US" sz="2800" dirty="0" smtClean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D</a:t>
            </a:r>
            <a:r>
              <a:rPr lang="en-US" sz="2800" b="1" dirty="0" smtClean="0"/>
              <a:t>ynamically </a:t>
            </a:r>
            <a:r>
              <a:rPr lang="en-US" sz="2800" b="1" dirty="0"/>
              <a:t>N</a:t>
            </a:r>
            <a:r>
              <a:rPr lang="en-US" sz="2800" b="1" dirty="0" smtClean="0"/>
              <a:t>etworked </a:t>
            </a:r>
            <a:r>
              <a:rPr lang="en-US" sz="2800" b="1" dirty="0"/>
              <a:t>S</a:t>
            </a:r>
            <a:r>
              <a:rPr lang="en-US" sz="2800" b="1" dirty="0" smtClean="0"/>
              <a:t>ystems </a:t>
            </a:r>
            <a:r>
              <a:rPr lang="en-US" sz="2800" b="1" dirty="0" smtClean="0"/>
              <a:t>(</a:t>
            </a:r>
            <a:r>
              <a:rPr lang="en-US" sz="2800" b="1" dirty="0"/>
              <a:t>System-of-Systems</a:t>
            </a:r>
            <a:r>
              <a:rPr lang="en-US" sz="2800" b="1" dirty="0" smtClean="0"/>
              <a:t>): </a:t>
            </a:r>
            <a:r>
              <a:rPr lang="en-US" sz="2800" dirty="0"/>
              <a:t>The degree of system networking will </a:t>
            </a:r>
            <a:r>
              <a:rPr lang="en-US" sz="2800" dirty="0" smtClean="0"/>
              <a:t>increase</a:t>
            </a:r>
            <a:r>
              <a:rPr lang="en-US" sz="2800" dirty="0" smtClean="0"/>
              <a:t>. This </a:t>
            </a:r>
            <a:r>
              <a:rPr lang="en-US" sz="2800" dirty="0"/>
              <a:t>will result in new, more complex systems, their functionality </a:t>
            </a:r>
            <a:r>
              <a:rPr lang="en-US" sz="2800" dirty="0" smtClean="0"/>
              <a:t>and performance </a:t>
            </a:r>
            <a:r>
              <a:rPr lang="en-US" sz="2800" dirty="0"/>
              <a:t>exceeds the sum of the individual systems. </a:t>
            </a:r>
            <a:endParaRPr lang="de-DE" sz="2800" dirty="0"/>
          </a:p>
        </p:txBody>
      </p:sp>
    </p:spTree>
    <p:extLst>
      <p:ext uri="{BB962C8B-B14F-4D97-AF65-F5344CB8AC3E}">
        <p14:creationId xmlns:p14="http://schemas.microsoft.com/office/powerpoint/2010/main" val="17983759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/>
          </p:nvPr>
        </p:nvSpPr>
        <p:spPr>
          <a:xfrm>
            <a:off x="657497" y="1360680"/>
            <a:ext cx="8228880" cy="4613400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Interactive </a:t>
            </a:r>
            <a:r>
              <a:rPr lang="de-DE" sz="2800" b="1" dirty="0" err="1"/>
              <a:t>Sociotechnical</a:t>
            </a:r>
            <a:r>
              <a:rPr lang="en-US" sz="2800" b="1" dirty="0" smtClean="0"/>
              <a:t> </a:t>
            </a:r>
            <a:r>
              <a:rPr lang="en-US" sz="2800" b="1" dirty="0"/>
              <a:t>S</a:t>
            </a:r>
            <a:r>
              <a:rPr lang="en-US" sz="2800" b="1" dirty="0" smtClean="0"/>
              <a:t>ystems</a:t>
            </a:r>
            <a:r>
              <a:rPr lang="en-US" sz="2800" b="1" dirty="0"/>
              <a:t>: </a:t>
            </a:r>
            <a:r>
              <a:rPr lang="en-US" sz="2800" dirty="0"/>
              <a:t>Opens up new perspectives on the interaction between human beings and the Machine. The systems will flexibly adapt to the needs of the user</a:t>
            </a:r>
            <a:r>
              <a:rPr lang="en-US" sz="2800" dirty="0" smtClean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b="1" dirty="0" err="1"/>
              <a:t>Product</a:t>
            </a:r>
            <a:r>
              <a:rPr lang="de-DE" sz="2800" b="1" dirty="0"/>
              <a:t>-service </a:t>
            </a:r>
            <a:r>
              <a:rPr lang="de-DE" sz="2800" b="1" dirty="0" smtClean="0"/>
              <a:t>Systems </a:t>
            </a:r>
            <a:r>
              <a:rPr lang="en-US" sz="2800" b="1" dirty="0" smtClean="0"/>
              <a:t>: </a:t>
            </a:r>
            <a:r>
              <a:rPr lang="en-US" sz="2800" dirty="0"/>
              <a:t>Enables the fusion of material and process services for customer-oriented problem solutions.</a:t>
            </a:r>
            <a:endParaRPr lang="de-DE" sz="2800" dirty="0"/>
          </a:p>
        </p:txBody>
      </p:sp>
    </p:spTree>
    <p:extLst>
      <p:ext uri="{BB962C8B-B14F-4D97-AF65-F5344CB8AC3E}">
        <p14:creationId xmlns:p14="http://schemas.microsoft.com/office/powerpoint/2010/main" val="35821797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3514" y="1430743"/>
            <a:ext cx="7785720" cy="625320"/>
          </a:xfrm>
        </p:spPr>
        <p:txBody>
          <a:bodyPr/>
          <a:lstStyle/>
          <a:p>
            <a:r>
              <a:rPr lang="en-US" sz="2400" dirty="0"/>
              <a:t>What is the technical basis of the CPSs?</a:t>
            </a:r>
            <a:endParaRPr lang="de-DE" sz="2400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057" y="2129159"/>
            <a:ext cx="5991498" cy="1885580"/>
          </a:xfrm>
          <a:prstGeom prst="rect">
            <a:avLst/>
          </a:prstGeom>
        </p:spPr>
      </p:pic>
      <p:sp>
        <p:nvSpPr>
          <p:cNvPr id="5" name="Rechteck 4"/>
          <p:cNvSpPr/>
          <p:nvPr/>
        </p:nvSpPr>
        <p:spPr>
          <a:xfrm>
            <a:off x="712198" y="3903169"/>
            <a:ext cx="53705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</a:rPr>
              <a:t>Relationship between </a:t>
            </a:r>
            <a:r>
              <a:rPr lang="en-US" dirty="0">
                <a:latin typeface="Times New Roman" panose="02020603050405020304" pitchFamily="18" charset="0"/>
              </a:rPr>
              <a:t>embedded </a:t>
            </a:r>
            <a:r>
              <a:rPr lang="en-US" dirty="0" smtClean="0">
                <a:latin typeface="Times New Roman" panose="02020603050405020304" pitchFamily="18" charset="0"/>
              </a:rPr>
              <a:t>systems and CPS[4]</a:t>
            </a:r>
            <a:endParaRPr lang="en-US" dirty="0">
              <a:effectLst/>
              <a:latin typeface="Times New Roman" panose="02020603050405020304" pitchFamily="18" charset="0"/>
            </a:endParaRPr>
          </a:p>
        </p:txBody>
      </p:sp>
      <p:sp>
        <p:nvSpPr>
          <p:cNvPr id="6" name="Rechteck 5"/>
          <p:cNvSpPr/>
          <p:nvPr/>
        </p:nvSpPr>
        <p:spPr>
          <a:xfrm>
            <a:off x="873514" y="930868"/>
            <a:ext cx="74815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/>
              <a:t>Embedded </a:t>
            </a:r>
            <a:r>
              <a:rPr lang="de-DE" dirty="0" smtClean="0"/>
              <a:t>Systems Design, </a:t>
            </a:r>
            <a:r>
              <a:rPr lang="de-DE" dirty="0"/>
              <a:t>Peter </a:t>
            </a:r>
            <a:r>
              <a:rPr lang="de-DE" dirty="0" err="1" smtClean="0"/>
              <a:t>Marwedel</a:t>
            </a:r>
            <a:r>
              <a:rPr lang="de-DE" dirty="0"/>
              <a:t>, ISBN 978-3-319-56043-4</a:t>
            </a:r>
            <a:endParaRPr lang="de-DE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2710" y="2351314"/>
            <a:ext cx="2364248" cy="3148148"/>
          </a:xfrm>
          <a:prstGeom prst="rect">
            <a:avLst/>
          </a:prstGeom>
        </p:spPr>
      </p:pic>
      <p:sp>
        <p:nvSpPr>
          <p:cNvPr id="8" name="Rechteck 7"/>
          <p:cNvSpPr/>
          <p:nvPr/>
        </p:nvSpPr>
        <p:spPr>
          <a:xfrm>
            <a:off x="1906305" y="5584845"/>
            <a:ext cx="715352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</a:rPr>
              <a:t>Robotics is also a traditional area in which embedded/cyber-physical</a:t>
            </a:r>
          </a:p>
          <a:p>
            <a:r>
              <a:rPr lang="en-US" dirty="0">
                <a:latin typeface="Times New Roman" panose="02020603050405020304" pitchFamily="18" charset="0"/>
              </a:rPr>
              <a:t>systems have been used. Mechanical aspects are very important </a:t>
            </a:r>
            <a:r>
              <a:rPr lang="en-US" dirty="0" smtClean="0">
                <a:latin typeface="Times New Roman" panose="02020603050405020304" pitchFamily="18" charset="0"/>
              </a:rPr>
              <a:t>for robots</a:t>
            </a:r>
            <a:r>
              <a:rPr lang="en-US" dirty="0">
                <a:latin typeface="Times New Roman" panose="02020603050405020304" pitchFamily="18" charset="0"/>
              </a:rPr>
              <a:t>. </a:t>
            </a:r>
            <a:r>
              <a:rPr lang="en-US" dirty="0" smtClean="0">
                <a:latin typeface="Times New Roman" panose="02020603050405020304" pitchFamily="18" charset="0"/>
              </a:rPr>
              <a:t>Robots, modeled </a:t>
            </a:r>
            <a:r>
              <a:rPr lang="en-US" dirty="0">
                <a:latin typeface="Times New Roman" panose="02020603050405020304" pitchFamily="18" charset="0"/>
              </a:rPr>
              <a:t>after animals or human beings, have </a:t>
            </a:r>
            <a:r>
              <a:rPr lang="en-US" dirty="0" smtClean="0">
                <a:latin typeface="Times New Roman" panose="02020603050405020304" pitchFamily="18" charset="0"/>
              </a:rPr>
              <a:t>been designed. [4]</a:t>
            </a:r>
            <a:endParaRPr lang="en-US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74431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62000" y="1395908"/>
            <a:ext cx="7785720" cy="625320"/>
          </a:xfrm>
        </p:spPr>
        <p:txBody>
          <a:bodyPr/>
          <a:lstStyle/>
          <a:p>
            <a:r>
              <a:rPr lang="de-DE" sz="3200" dirty="0" smtClean="0"/>
              <a:t>Definition </a:t>
            </a:r>
            <a:r>
              <a:rPr lang="de-DE" sz="3200" dirty="0" err="1" smtClean="0"/>
              <a:t>of</a:t>
            </a:r>
            <a:r>
              <a:rPr lang="de-DE" sz="3200" dirty="0" smtClean="0"/>
              <a:t> Embedded Systems (ES)</a:t>
            </a:r>
            <a:endParaRPr lang="de-DE" sz="3200" dirty="0"/>
          </a:p>
        </p:txBody>
      </p:sp>
      <p:sp>
        <p:nvSpPr>
          <p:cNvPr id="3" name="Untertitel 2"/>
          <p:cNvSpPr>
            <a:spLocks noGrp="1"/>
          </p:cNvSpPr>
          <p:nvPr>
            <p:ph type="subTitle"/>
          </p:nvPr>
        </p:nvSpPr>
        <p:spPr>
          <a:xfrm>
            <a:off x="701040" y="2629989"/>
            <a:ext cx="8228880" cy="2445994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IEEE has the following definition for embedded systems: An Embedded Computer System: A </a:t>
            </a:r>
            <a:r>
              <a:rPr lang="en-US" b="1" dirty="0"/>
              <a:t>computer system </a:t>
            </a:r>
            <a:r>
              <a:rPr lang="en-US" sz="2400" dirty="0"/>
              <a:t>that is </a:t>
            </a:r>
            <a:r>
              <a:rPr lang="en-US" sz="2400" b="1" dirty="0" smtClean="0"/>
              <a:t>part of a larger system</a:t>
            </a:r>
            <a:r>
              <a:rPr lang="en-US" sz="2400" dirty="0" smtClean="0"/>
              <a:t> and performs </a:t>
            </a:r>
            <a:r>
              <a:rPr lang="en-US" sz="2400" dirty="0"/>
              <a:t>some of </a:t>
            </a:r>
            <a:r>
              <a:rPr lang="en-US" sz="2400" dirty="0" smtClean="0"/>
              <a:t>the requirements </a:t>
            </a:r>
            <a:r>
              <a:rPr lang="en-US" sz="2400" dirty="0"/>
              <a:t>of </a:t>
            </a:r>
            <a:r>
              <a:rPr lang="en-US" sz="2400" dirty="0" smtClean="0"/>
              <a:t>that </a:t>
            </a:r>
            <a:r>
              <a:rPr lang="en-US" sz="2400" dirty="0"/>
              <a:t>system; </a:t>
            </a:r>
            <a:r>
              <a:rPr lang="en-US" sz="2400" dirty="0" smtClean="0"/>
              <a:t>for example</a:t>
            </a:r>
            <a:r>
              <a:rPr lang="en-US" sz="2400" dirty="0"/>
              <a:t>, </a:t>
            </a:r>
            <a:r>
              <a:rPr lang="en-US" sz="2400" dirty="0" smtClean="0"/>
              <a:t>a computer system used in </a:t>
            </a:r>
            <a:r>
              <a:rPr lang="en-US" sz="2400" dirty="0"/>
              <a:t>an </a:t>
            </a:r>
            <a:r>
              <a:rPr lang="en-US" sz="2400" dirty="0" smtClean="0"/>
              <a:t>aircraft or rapid transit </a:t>
            </a:r>
            <a:r>
              <a:rPr lang="en-US" sz="2400" dirty="0"/>
              <a:t>system</a:t>
            </a:r>
            <a:r>
              <a:rPr lang="en-US" sz="2400" dirty="0" smtClean="0"/>
              <a:t>. </a:t>
            </a:r>
          </a:p>
          <a:p>
            <a:pPr marL="0" indent="0">
              <a:buNone/>
            </a:pPr>
            <a:r>
              <a:rPr lang="en-US" sz="2400" dirty="0" smtClean="0"/>
              <a:t>(</a:t>
            </a:r>
            <a:r>
              <a:rPr lang="en-US" sz="2400" dirty="0"/>
              <a:t>Institute of Electrical and Electronics </a:t>
            </a:r>
            <a:r>
              <a:rPr lang="en-US" sz="2400" dirty="0" smtClean="0"/>
              <a:t>Engineers, 1992)</a:t>
            </a:r>
            <a:endParaRPr lang="de-DE" sz="2400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525" y="5369686"/>
            <a:ext cx="1793968" cy="1152182"/>
          </a:xfrm>
          <a:prstGeom prst="rect">
            <a:avLst/>
          </a:prstGeom>
        </p:spPr>
      </p:pic>
      <p:sp>
        <p:nvSpPr>
          <p:cNvPr id="5" name="Rechteck 4"/>
          <p:cNvSpPr/>
          <p:nvPr/>
        </p:nvSpPr>
        <p:spPr>
          <a:xfrm>
            <a:off x="1311094" y="6367979"/>
            <a:ext cx="13692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400" dirty="0" err="1"/>
              <a:t>Raspberry</a:t>
            </a:r>
            <a:r>
              <a:rPr lang="de-DE" sz="1400" dirty="0"/>
              <a:t> Pi 3</a:t>
            </a: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721" y="5332784"/>
            <a:ext cx="2020388" cy="1189084"/>
          </a:xfrm>
          <a:prstGeom prst="rect">
            <a:avLst/>
          </a:prstGeom>
        </p:spPr>
      </p:pic>
      <p:sp>
        <p:nvSpPr>
          <p:cNvPr id="7" name="Rechteck 6"/>
          <p:cNvSpPr/>
          <p:nvPr/>
        </p:nvSpPr>
        <p:spPr>
          <a:xfrm>
            <a:off x="5073410" y="6337202"/>
            <a:ext cx="340189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400" i="1" dirty="0" err="1"/>
              <a:t>Simatic</a:t>
            </a:r>
            <a:r>
              <a:rPr lang="de-DE" sz="1400" i="1" dirty="0"/>
              <a:t> </a:t>
            </a:r>
            <a:r>
              <a:rPr lang="de-DE" sz="1400" i="1" dirty="0" err="1"/>
              <a:t>Microbox</a:t>
            </a:r>
            <a:r>
              <a:rPr lang="de-DE" sz="1400" i="1" dirty="0"/>
              <a:t> PC 427B</a:t>
            </a:r>
            <a:r>
              <a:rPr lang="de-DE" sz="1400" dirty="0"/>
              <a:t> von Siemens</a:t>
            </a:r>
          </a:p>
        </p:txBody>
      </p:sp>
    </p:spTree>
    <p:extLst>
      <p:ext uri="{BB962C8B-B14F-4D97-AF65-F5344CB8AC3E}">
        <p14:creationId xmlns:p14="http://schemas.microsoft.com/office/powerpoint/2010/main" val="32951430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6432" y="1305343"/>
            <a:ext cx="3237412" cy="3361928"/>
          </a:xfrm>
          <a:prstGeom prst="rect">
            <a:avLst/>
          </a:prstGeom>
        </p:spPr>
      </p:pic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2094411" y="492576"/>
            <a:ext cx="7785720" cy="1038464"/>
          </a:xfrm>
        </p:spPr>
        <p:txBody>
          <a:bodyPr/>
          <a:lstStyle/>
          <a:p>
            <a:r>
              <a:rPr lang="en-US" sz="3200" dirty="0"/>
              <a:t>Examples of </a:t>
            </a:r>
            <a:r>
              <a:rPr lang="en-US" sz="3200" dirty="0" smtClean="0"/>
              <a:t>Applications </a:t>
            </a:r>
            <a:r>
              <a:rPr lang="en-US" sz="3200" dirty="0"/>
              <a:t>of </a:t>
            </a:r>
            <a:r>
              <a:rPr lang="en-US" sz="3200" dirty="0" smtClean="0"/>
              <a:t>ESs:</a:t>
            </a:r>
            <a:endParaRPr lang="de-DE" sz="3200" dirty="0"/>
          </a:p>
        </p:txBody>
      </p:sp>
      <p:sp>
        <p:nvSpPr>
          <p:cNvPr id="5" name="Rechteck 4"/>
          <p:cNvSpPr/>
          <p:nvPr/>
        </p:nvSpPr>
        <p:spPr>
          <a:xfrm>
            <a:off x="437993" y="1585776"/>
            <a:ext cx="2638439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/>
              <a:t>Automotive </a:t>
            </a:r>
            <a:r>
              <a:rPr lang="de-DE" sz="1400" dirty="0" smtClean="0"/>
              <a:t>Technology </a:t>
            </a:r>
            <a:r>
              <a:rPr lang="de-DE" sz="1400" b="1" dirty="0" smtClean="0"/>
              <a:t>:</a:t>
            </a:r>
            <a:endParaRPr lang="de-DE" sz="1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/>
              <a:t>ABS </a:t>
            </a:r>
            <a:r>
              <a:rPr lang="de-DE" sz="1400" dirty="0" smtClean="0"/>
              <a:t>(Anti-Lock </a:t>
            </a:r>
            <a:r>
              <a:rPr lang="de-DE" sz="1400" dirty="0" err="1" smtClean="0"/>
              <a:t>Braking</a:t>
            </a:r>
            <a:r>
              <a:rPr lang="de-DE" sz="1400" dirty="0" smtClean="0"/>
              <a:t> System</a:t>
            </a:r>
            <a:r>
              <a:rPr lang="de-DE" sz="14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/>
              <a:t>Adaptive </a:t>
            </a:r>
            <a:r>
              <a:rPr lang="de-DE" sz="1400" dirty="0" err="1" smtClean="0"/>
              <a:t>Bend</a:t>
            </a:r>
            <a:r>
              <a:rPr lang="de-DE" sz="1400" dirty="0" smtClean="0"/>
              <a:t> </a:t>
            </a:r>
            <a:r>
              <a:rPr lang="de-DE" sz="1400" dirty="0" err="1" smtClean="0"/>
              <a:t>Lighting</a:t>
            </a:r>
            <a:endParaRPr lang="de-DE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/>
              <a:t>ESP (Electronic </a:t>
            </a:r>
            <a:r>
              <a:rPr lang="de-DE" sz="1400" dirty="0" err="1"/>
              <a:t>Stability</a:t>
            </a:r>
            <a:r>
              <a:rPr lang="de-DE" sz="1400" dirty="0"/>
              <a:t> </a:t>
            </a:r>
            <a:r>
              <a:rPr lang="de-DE" sz="1400" dirty="0" err="1"/>
              <a:t>Program</a:t>
            </a:r>
            <a:r>
              <a:rPr lang="de-DE" sz="14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/>
              <a:t>Electronic </a:t>
            </a:r>
            <a:r>
              <a:rPr lang="de-DE" sz="1400" dirty="0" err="1" smtClean="0"/>
              <a:t>Injection</a:t>
            </a:r>
            <a:r>
              <a:rPr lang="de-DE" sz="1400" dirty="0" smtClean="0"/>
              <a:t> System</a:t>
            </a:r>
            <a:endParaRPr lang="de-DE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 smtClean="0"/>
              <a:t>Navigation System</a:t>
            </a:r>
            <a:endParaRPr lang="de-DE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 smtClean="0"/>
              <a:t>Infotainment</a:t>
            </a:r>
            <a:endParaRPr lang="de-DE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 smtClean="0"/>
              <a:t>Cruise Control</a:t>
            </a:r>
            <a:endParaRPr lang="de-DE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 smtClean="0"/>
              <a:t>Drive </a:t>
            </a:r>
            <a:r>
              <a:rPr lang="de-DE" sz="1400" dirty="0" err="1"/>
              <a:t>by</a:t>
            </a:r>
            <a:r>
              <a:rPr lang="de-DE" sz="1400" dirty="0"/>
              <a:t> </a:t>
            </a:r>
            <a:r>
              <a:rPr lang="de-DE" sz="1400" dirty="0" err="1" smtClean="0"/>
              <a:t>Wire</a:t>
            </a:r>
            <a:endParaRPr lang="de-DE" sz="1400" dirty="0"/>
          </a:p>
        </p:txBody>
      </p:sp>
      <p:sp>
        <p:nvSpPr>
          <p:cNvPr id="6" name="Rechteck 5"/>
          <p:cNvSpPr/>
          <p:nvPr/>
        </p:nvSpPr>
        <p:spPr>
          <a:xfrm>
            <a:off x="3552008" y="4694784"/>
            <a:ext cx="2525486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 err="1"/>
              <a:t>Aircraft</a:t>
            </a:r>
            <a:r>
              <a:rPr lang="de-DE" sz="1400" dirty="0"/>
              <a:t> </a:t>
            </a:r>
            <a:r>
              <a:rPr lang="de-DE" sz="1400" dirty="0" smtClean="0"/>
              <a:t>Technology</a:t>
            </a:r>
            <a:r>
              <a:rPr lang="de-DE" sz="1400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/>
              <a:t>Autopilot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 err="1"/>
              <a:t>Artificial</a:t>
            </a:r>
            <a:r>
              <a:rPr lang="de-DE" sz="1400" dirty="0"/>
              <a:t> </a:t>
            </a:r>
            <a:r>
              <a:rPr lang="de-DE" sz="1400" dirty="0" err="1" smtClean="0"/>
              <a:t>Horizon</a:t>
            </a:r>
            <a:endParaRPr lang="de-DE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 err="1"/>
              <a:t>Tail</a:t>
            </a:r>
            <a:r>
              <a:rPr lang="de-DE" sz="1400" dirty="0"/>
              <a:t> </a:t>
            </a:r>
            <a:r>
              <a:rPr lang="de-DE" sz="1400" dirty="0" err="1" smtClean="0"/>
              <a:t>Stabilizer</a:t>
            </a:r>
            <a:r>
              <a:rPr lang="de-DE" sz="1400" dirty="0" smtClean="0"/>
              <a:t> Bars</a:t>
            </a:r>
            <a:endParaRPr lang="de-DE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 smtClean="0"/>
              <a:t>Wing Dynamics</a:t>
            </a:r>
            <a:endParaRPr lang="de-DE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 smtClean="0"/>
              <a:t>Infotainment</a:t>
            </a:r>
            <a:endParaRPr lang="de-DE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 smtClean="0"/>
              <a:t>Engine Control</a:t>
            </a:r>
            <a:endParaRPr lang="de-DE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 err="1"/>
              <a:t>Mechatronic</a:t>
            </a:r>
            <a:r>
              <a:rPr lang="de-DE" sz="1400" dirty="0"/>
              <a:t> Monitoring</a:t>
            </a:r>
          </a:p>
        </p:txBody>
      </p:sp>
      <p:sp>
        <p:nvSpPr>
          <p:cNvPr id="7" name="Rechteck 6"/>
          <p:cNvSpPr/>
          <p:nvPr/>
        </p:nvSpPr>
        <p:spPr>
          <a:xfrm>
            <a:off x="666207" y="4276127"/>
            <a:ext cx="326136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/>
              <a:t>Automation</a:t>
            </a:r>
            <a:r>
              <a:rPr lang="de-DE" sz="1400" dirty="0"/>
              <a:t> </a:t>
            </a:r>
            <a:r>
              <a:rPr lang="de-DE" sz="1400" dirty="0" smtClean="0"/>
              <a:t>Technology</a:t>
            </a:r>
            <a:r>
              <a:rPr lang="de-DE" sz="1400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 err="1"/>
              <a:t>Process</a:t>
            </a:r>
            <a:r>
              <a:rPr lang="de-DE" sz="1400" dirty="0"/>
              <a:t> </a:t>
            </a:r>
            <a:r>
              <a:rPr lang="de-DE" sz="1400" dirty="0" err="1"/>
              <a:t>control</a:t>
            </a:r>
            <a:endParaRPr lang="de-DE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 err="1"/>
              <a:t>robotics</a:t>
            </a:r>
            <a:endParaRPr lang="de-DE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/>
              <a:t>Sensor/</a:t>
            </a:r>
            <a:r>
              <a:rPr lang="de-DE" sz="1400" dirty="0" err="1"/>
              <a:t>Actuator</a:t>
            </a:r>
            <a:r>
              <a:rPr lang="de-DE" sz="1400" dirty="0"/>
              <a:t> Interface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/>
              <a:t>Bluetooth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/>
              <a:t>Buses: </a:t>
            </a:r>
            <a:r>
              <a:rPr lang="de-DE" sz="1400" dirty="0" err="1"/>
              <a:t>Profibus</a:t>
            </a:r>
            <a:r>
              <a:rPr lang="de-DE" sz="1400" dirty="0"/>
              <a:t>, </a:t>
            </a:r>
            <a:r>
              <a:rPr lang="de-DE" sz="1400" dirty="0" err="1" smtClean="0"/>
              <a:t>DeviceNet</a:t>
            </a:r>
            <a:r>
              <a:rPr lang="de-DE" sz="1400" dirty="0" smtClean="0"/>
              <a:t> </a:t>
            </a:r>
            <a:r>
              <a:rPr lang="de-DE" sz="1400" dirty="0" err="1"/>
              <a:t>CANopen</a:t>
            </a:r>
            <a:r>
              <a:rPr lang="de-DE" sz="1400" dirty="0"/>
              <a:t>, </a:t>
            </a:r>
            <a:r>
              <a:rPr lang="de-DE" sz="1400" dirty="0" err="1"/>
              <a:t>Interbus</a:t>
            </a:r>
            <a:endParaRPr lang="de-DE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/>
              <a:t>e-</a:t>
            </a:r>
            <a:r>
              <a:rPr lang="de-DE" sz="1400" dirty="0" err="1"/>
              <a:t>wire</a:t>
            </a:r>
            <a:r>
              <a:rPr lang="de-DE" sz="1400" dirty="0"/>
              <a:t> </a:t>
            </a:r>
            <a:r>
              <a:rPr lang="de-DE" sz="1400" dirty="0" err="1"/>
              <a:t>systems</a:t>
            </a:r>
            <a:endParaRPr lang="de-DE" sz="1400" dirty="0"/>
          </a:p>
        </p:txBody>
      </p:sp>
      <p:sp>
        <p:nvSpPr>
          <p:cNvPr id="8" name="Rechteck 7"/>
          <p:cNvSpPr/>
          <p:nvPr/>
        </p:nvSpPr>
        <p:spPr>
          <a:xfrm>
            <a:off x="6433457" y="4441573"/>
            <a:ext cx="2751908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b="1" dirty="0"/>
              <a:t>Consumer </a:t>
            </a:r>
            <a:r>
              <a:rPr lang="de-DE" sz="1400" b="1" dirty="0" err="1" smtClean="0"/>
              <a:t>Goods</a:t>
            </a:r>
            <a:r>
              <a:rPr lang="de-DE" sz="1400" dirty="0"/>
              <a:t>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/>
              <a:t>CCD </a:t>
            </a:r>
            <a:r>
              <a:rPr lang="de-DE" sz="1400" dirty="0" err="1" smtClean="0"/>
              <a:t>Cameras</a:t>
            </a:r>
            <a:endParaRPr lang="de-DE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 smtClean="0"/>
              <a:t>Smartphones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 smtClean="0"/>
              <a:t>MP3 Player</a:t>
            </a:r>
            <a:endParaRPr lang="de-DE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 err="1" smtClean="0"/>
              <a:t>Smarthome</a:t>
            </a:r>
            <a:r>
              <a:rPr lang="de-DE" sz="1400" dirty="0" smtClean="0"/>
              <a:t> Devices</a:t>
            </a:r>
            <a:endParaRPr lang="de-DE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 smtClean="0"/>
              <a:t>TVs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 smtClean="0"/>
              <a:t>CD/DVD Systems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 err="1"/>
              <a:t>Washing</a:t>
            </a:r>
            <a:r>
              <a:rPr lang="de-DE" sz="1400" dirty="0"/>
              <a:t> </a:t>
            </a:r>
            <a:r>
              <a:rPr lang="de-DE" sz="1400" dirty="0" smtClean="0"/>
              <a:t>Machines</a:t>
            </a:r>
            <a:endParaRPr lang="de-DE" sz="1400" dirty="0"/>
          </a:p>
        </p:txBody>
      </p:sp>
      <p:sp>
        <p:nvSpPr>
          <p:cNvPr id="9" name="Rechteck 8"/>
          <p:cNvSpPr/>
          <p:nvPr/>
        </p:nvSpPr>
        <p:spPr>
          <a:xfrm>
            <a:off x="6696891" y="1531040"/>
            <a:ext cx="2455817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 err="1" smtClean="0"/>
              <a:t>Medicine</a:t>
            </a:r>
            <a:r>
              <a:rPr lang="de-DE" sz="1400" dirty="0" smtClean="0"/>
              <a:t> </a:t>
            </a:r>
            <a:r>
              <a:rPr lang="de-DE" sz="1400" dirty="0"/>
              <a:t>Technology:</a:t>
            </a:r>
            <a:r>
              <a:rPr lang="de-DE" sz="1400" dirty="0" smtClean="0"/>
              <a:t> </a:t>
            </a:r>
            <a:endParaRPr lang="de-DE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 err="1"/>
              <a:t>Surveillance</a:t>
            </a:r>
            <a:r>
              <a:rPr lang="de-DE" sz="1400" dirty="0"/>
              <a:t> </a:t>
            </a:r>
            <a:r>
              <a:rPr lang="de-DE" sz="1400" dirty="0" smtClean="0"/>
              <a:t>Systems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 smtClean="0"/>
              <a:t>(Monitoring</a:t>
            </a:r>
            <a:r>
              <a:rPr lang="de-DE" sz="14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/>
              <a:t>Electronic gas </a:t>
            </a:r>
            <a:r>
              <a:rPr lang="de-DE" sz="1400" dirty="0" err="1"/>
              <a:t>dosing</a:t>
            </a:r>
            <a:endParaRPr lang="de-DE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 smtClean="0"/>
              <a:t>Glucose Testers </a:t>
            </a:r>
            <a:endParaRPr lang="de-DE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 smtClean="0"/>
              <a:t>Infusion Pumps</a:t>
            </a:r>
            <a:endParaRPr lang="de-DE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 smtClean="0"/>
              <a:t>Respirators</a:t>
            </a:r>
            <a:endParaRPr lang="de-DE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 err="1"/>
              <a:t>I</a:t>
            </a:r>
            <a:r>
              <a:rPr lang="de-DE" sz="1400" dirty="0" err="1" smtClean="0"/>
              <a:t>ncubators</a:t>
            </a:r>
            <a:endParaRPr lang="de-DE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/>
              <a:t>EEG Systems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/>
              <a:t>ECG </a:t>
            </a:r>
            <a:r>
              <a:rPr lang="de-DE" sz="1400" dirty="0" smtClean="0"/>
              <a:t>System</a:t>
            </a:r>
            <a:endParaRPr lang="de-DE" sz="1400" dirty="0"/>
          </a:p>
        </p:txBody>
      </p:sp>
      <p:sp>
        <p:nvSpPr>
          <p:cNvPr id="12" name="Rechteck 11"/>
          <p:cNvSpPr/>
          <p:nvPr/>
        </p:nvSpPr>
        <p:spPr>
          <a:xfrm>
            <a:off x="5987271" y="6642556"/>
            <a:ext cx="2991394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800" dirty="0" smtClean="0"/>
              <a:t>Image: https</a:t>
            </a:r>
            <a:r>
              <a:rPr lang="de-DE" sz="800" dirty="0"/>
              <a:t>://www.quora.com/What-is-an-embedded-system</a:t>
            </a:r>
          </a:p>
        </p:txBody>
      </p:sp>
    </p:spTree>
    <p:extLst>
      <p:ext uri="{BB962C8B-B14F-4D97-AF65-F5344CB8AC3E}">
        <p14:creationId xmlns:p14="http://schemas.microsoft.com/office/powerpoint/2010/main" val="33729972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99640" y="1456029"/>
            <a:ext cx="7785720" cy="625320"/>
          </a:xfrm>
        </p:spPr>
        <p:txBody>
          <a:bodyPr/>
          <a:lstStyle/>
          <a:p>
            <a:r>
              <a:rPr lang="en-US" sz="2800" dirty="0"/>
              <a:t>Main </a:t>
            </a:r>
            <a:r>
              <a:rPr lang="en-US" sz="2800" dirty="0" smtClean="0"/>
              <a:t>Features </a:t>
            </a:r>
            <a:r>
              <a:rPr lang="en-US" sz="2800" dirty="0"/>
              <a:t>of </a:t>
            </a:r>
            <a:r>
              <a:rPr lang="en-US" sz="2800" dirty="0" smtClean="0"/>
              <a:t>Embedded Computer Systems</a:t>
            </a:r>
            <a:endParaRPr lang="de-DE" sz="2800" dirty="0"/>
          </a:p>
        </p:txBody>
      </p:sp>
      <p:sp>
        <p:nvSpPr>
          <p:cNvPr id="3" name="Untertitel 2"/>
          <p:cNvSpPr>
            <a:spLocks noGrp="1"/>
          </p:cNvSpPr>
          <p:nvPr>
            <p:ph type="subTitle"/>
          </p:nvPr>
        </p:nvSpPr>
        <p:spPr>
          <a:xfrm>
            <a:off x="1015157" y="2325189"/>
            <a:ext cx="7554686" cy="2785628"/>
          </a:xfrm>
        </p:spPr>
        <p:txBody>
          <a:bodyPr/>
          <a:lstStyle/>
          <a:p>
            <a:r>
              <a:rPr lang="en-US" sz="2000" b="1" dirty="0" smtClean="0"/>
              <a:t>Dedicated Function </a:t>
            </a:r>
            <a:r>
              <a:rPr lang="en-US" sz="2000" dirty="0"/>
              <a:t>within a larger mechanical or electrical </a:t>
            </a:r>
            <a:r>
              <a:rPr lang="en-US" sz="2000" dirty="0" smtClean="0"/>
              <a:t>system.</a:t>
            </a:r>
            <a:endParaRPr lang="en-US" sz="2000" dirty="0"/>
          </a:p>
          <a:p>
            <a:r>
              <a:rPr lang="en-US" sz="2000" b="1" dirty="0" smtClean="0"/>
              <a:t>Response </a:t>
            </a:r>
            <a:r>
              <a:rPr lang="en-US" sz="2000" b="1" dirty="0"/>
              <a:t>B</a:t>
            </a:r>
            <a:r>
              <a:rPr lang="en-US" sz="2000" b="1" dirty="0" smtClean="0"/>
              <a:t>ehavior</a:t>
            </a:r>
            <a:r>
              <a:rPr lang="en-US" sz="2000" dirty="0" smtClean="0"/>
              <a:t>: </a:t>
            </a:r>
            <a:r>
              <a:rPr lang="en-US" sz="2000" dirty="0" err="1" smtClean="0"/>
              <a:t>Realtime</a:t>
            </a:r>
            <a:r>
              <a:rPr lang="en-US" sz="2000" dirty="0"/>
              <a:t>, Hard </a:t>
            </a:r>
            <a:r>
              <a:rPr lang="en-US" sz="2000" dirty="0" err="1"/>
              <a:t>Realtime</a:t>
            </a:r>
            <a:r>
              <a:rPr lang="en-US" sz="2000" dirty="0"/>
              <a:t>, i.e. reaction time to </a:t>
            </a:r>
            <a:r>
              <a:rPr lang="en-US" sz="2000" dirty="0" smtClean="0"/>
              <a:t>requirements/changes.</a:t>
            </a:r>
          </a:p>
          <a:p>
            <a:r>
              <a:rPr lang="de-DE" sz="2000" b="1" dirty="0"/>
              <a:t>Fixed </a:t>
            </a:r>
            <a:r>
              <a:rPr lang="de-DE" sz="2000" b="1" dirty="0" err="1"/>
              <a:t>R</a:t>
            </a:r>
            <a:r>
              <a:rPr lang="de-DE" sz="2000" b="1" dirty="0" err="1" smtClean="0"/>
              <a:t>estrictions</a:t>
            </a:r>
            <a:r>
              <a:rPr lang="de-DE" sz="2000" dirty="0" smtClean="0"/>
              <a:t>: </a:t>
            </a:r>
            <a:r>
              <a:rPr lang="de-DE" sz="2000" dirty="0" err="1" smtClean="0"/>
              <a:t>size</a:t>
            </a:r>
            <a:r>
              <a:rPr lang="de-DE" sz="2000" dirty="0" smtClean="0"/>
              <a:t>, </a:t>
            </a:r>
            <a:r>
              <a:rPr lang="de-DE" sz="2000" dirty="0" err="1" smtClean="0"/>
              <a:t>performance</a:t>
            </a:r>
            <a:r>
              <a:rPr lang="de-DE" sz="2000" dirty="0" smtClean="0"/>
              <a:t>, power, </a:t>
            </a:r>
            <a:r>
              <a:rPr lang="de-DE" sz="2000" dirty="0" err="1"/>
              <a:t>c</a:t>
            </a:r>
            <a:r>
              <a:rPr lang="de-DE" sz="2000" dirty="0" err="1" smtClean="0"/>
              <a:t>osts</a:t>
            </a:r>
            <a:r>
              <a:rPr lang="de-DE" sz="200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822243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Internet and Cyber Security</a:t>
            </a:r>
            <a:endParaRPr lang="de-DE" sz="3200" dirty="0"/>
          </a:p>
        </p:txBody>
      </p:sp>
      <p:sp>
        <p:nvSpPr>
          <p:cNvPr id="3" name="Untertitel 2"/>
          <p:cNvSpPr>
            <a:spLocks noGrp="1"/>
          </p:cNvSpPr>
          <p:nvPr>
            <p:ph type="subTitle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838832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CustomShape 1"/>
          <p:cNvSpPr/>
          <p:nvPr/>
        </p:nvSpPr>
        <p:spPr>
          <a:xfrm>
            <a:off x="1035360" y="1522474"/>
            <a:ext cx="7771320" cy="3142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i="1" dirty="0" smtClean="0"/>
              <a:t>Cyber-physical Test Benches Remotely Controlled </a:t>
            </a:r>
            <a:r>
              <a:rPr lang="en-US" sz="3200" i="1" dirty="0"/>
              <a:t>via I</a:t>
            </a:r>
            <a:r>
              <a:rPr lang="en-US" sz="3200" i="1" dirty="0" smtClean="0"/>
              <a:t>nternet </a:t>
            </a:r>
          </a:p>
          <a:p>
            <a:pPr>
              <a:lnSpc>
                <a:spcPct val="100000"/>
              </a:lnSpc>
            </a:pPr>
            <a:endParaRPr lang="en-US" sz="2800" b="0" i="1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Workshop as part of the </a:t>
            </a:r>
            <a:r>
              <a:rPr lang="en-US" sz="24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MYiTOPS</a:t>
            </a:r>
            <a:r>
              <a:rPr lang="en-US" sz="2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project</a:t>
            </a:r>
            <a:endParaRPr lang="de-DE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7966" y="3641642"/>
            <a:ext cx="1962601" cy="260594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rafik 2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045" y="1987402"/>
            <a:ext cx="2433844" cy="1718902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180609" y="620798"/>
            <a:ext cx="7827300" cy="1090929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800" i="1" dirty="0"/>
              <a:t>Cyber-physical Test Benches Remotely Controlled via Internet </a:t>
            </a: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6295" y="134387"/>
            <a:ext cx="941614" cy="1250275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556" y="2765807"/>
            <a:ext cx="2256410" cy="3871588"/>
          </a:xfrm>
          <a:prstGeom prst="rect">
            <a:avLst/>
          </a:prstGeom>
        </p:spPr>
      </p:pic>
      <p:sp>
        <p:nvSpPr>
          <p:cNvPr id="17" name="Pfeil nach rechts 16"/>
          <p:cNvSpPr/>
          <p:nvPr/>
        </p:nvSpPr>
        <p:spPr>
          <a:xfrm rot="10800000">
            <a:off x="2845960" y="1987402"/>
            <a:ext cx="2742903" cy="558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Pfeil nach rechts 18"/>
          <p:cNvSpPr/>
          <p:nvPr/>
        </p:nvSpPr>
        <p:spPr>
          <a:xfrm>
            <a:off x="2845960" y="3141588"/>
            <a:ext cx="2742903" cy="558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Rechteck 19"/>
          <p:cNvSpPr/>
          <p:nvPr/>
        </p:nvSpPr>
        <p:spPr>
          <a:xfrm>
            <a:off x="2342658" y="5061474"/>
            <a:ext cx="324620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Data acquisition</a:t>
            </a:r>
            <a:r>
              <a:rPr lang="en-US" sz="2400" dirty="0"/>
              <a:t> </a:t>
            </a:r>
            <a:r>
              <a:rPr lang="en-US" sz="2400" b="1" dirty="0" smtClean="0"/>
              <a:t>and</a:t>
            </a:r>
            <a:r>
              <a:rPr lang="en-US" sz="2400" dirty="0" smtClean="0"/>
              <a:t> </a:t>
            </a:r>
            <a:r>
              <a:rPr lang="en-US" sz="2400" b="1" dirty="0" smtClean="0"/>
              <a:t>C</a:t>
            </a:r>
            <a:r>
              <a:rPr lang="en-US" sz="2400" b="1" dirty="0" smtClean="0"/>
              <a:t>ontrolling via a</a:t>
            </a:r>
            <a:r>
              <a:rPr lang="en-US" sz="2400" b="1" dirty="0"/>
              <a:t> </a:t>
            </a:r>
            <a:r>
              <a:rPr lang="en-US" sz="2400" b="1" dirty="0" smtClean="0"/>
              <a:t>cyber-physical </a:t>
            </a:r>
            <a:endParaRPr lang="en-US" sz="2400" b="1" dirty="0" smtClean="0"/>
          </a:p>
          <a:p>
            <a:r>
              <a:rPr lang="en-US" sz="2400" b="1" dirty="0"/>
              <a:t>s</a:t>
            </a:r>
            <a:r>
              <a:rPr lang="en-US" sz="2400" b="1" dirty="0" smtClean="0"/>
              <a:t>ystem</a:t>
            </a:r>
            <a:endParaRPr lang="de-DE" sz="2400" dirty="0"/>
          </a:p>
        </p:txBody>
      </p:sp>
      <p:sp>
        <p:nvSpPr>
          <p:cNvPr id="22" name="Rechteck 21"/>
          <p:cNvSpPr/>
          <p:nvPr/>
        </p:nvSpPr>
        <p:spPr>
          <a:xfrm rot="16200000">
            <a:off x="-973328" y="4753269"/>
            <a:ext cx="320707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/>
              <a:t>Converting to </a:t>
            </a:r>
            <a:r>
              <a:rPr lang="en-US" sz="1600" dirty="0" smtClean="0"/>
              <a:t>digital </a:t>
            </a:r>
            <a:r>
              <a:rPr lang="en-US" sz="1600" dirty="0" smtClean="0"/>
              <a:t>object</a:t>
            </a:r>
            <a:r>
              <a:rPr lang="en-US" sz="1600" dirty="0" smtClean="0"/>
              <a:t>…</a:t>
            </a:r>
            <a:endParaRPr lang="de-DE" sz="1600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327" y="2001577"/>
            <a:ext cx="1905724" cy="1578178"/>
          </a:xfrm>
          <a:prstGeom prst="rect">
            <a:avLst/>
          </a:prstGeom>
        </p:spPr>
      </p:pic>
      <p:sp>
        <p:nvSpPr>
          <p:cNvPr id="26" name="Rechteck 25"/>
          <p:cNvSpPr/>
          <p:nvPr/>
        </p:nvSpPr>
        <p:spPr>
          <a:xfrm>
            <a:off x="5588863" y="3642614"/>
            <a:ext cx="270703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/>
              <a:t>Remote Control</a:t>
            </a:r>
            <a:endParaRPr lang="de-DE" sz="2400" dirty="0"/>
          </a:p>
        </p:txBody>
      </p:sp>
      <p:sp>
        <p:nvSpPr>
          <p:cNvPr id="27" name="Rechteck 26"/>
          <p:cNvSpPr/>
          <p:nvPr/>
        </p:nvSpPr>
        <p:spPr>
          <a:xfrm>
            <a:off x="3078817" y="1632245"/>
            <a:ext cx="25100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Transfer digital data …</a:t>
            </a:r>
            <a:endParaRPr lang="de-DE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5974" y="2066528"/>
            <a:ext cx="2205030" cy="1557302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532" y="3808496"/>
            <a:ext cx="1354458" cy="1128714"/>
          </a:xfrm>
          <a:prstGeom prst="rect">
            <a:avLst/>
          </a:prstGeom>
        </p:spPr>
      </p:pic>
      <p:sp>
        <p:nvSpPr>
          <p:cNvPr id="8" name="Rechteck 7"/>
          <p:cNvSpPr/>
          <p:nvPr/>
        </p:nvSpPr>
        <p:spPr>
          <a:xfrm>
            <a:off x="783376" y="3845108"/>
            <a:ext cx="1474851" cy="276033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Rechteck 20"/>
          <p:cNvSpPr/>
          <p:nvPr/>
        </p:nvSpPr>
        <p:spPr>
          <a:xfrm>
            <a:off x="833205" y="1942124"/>
            <a:ext cx="8643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Server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55229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9" grpId="0" animBg="1"/>
      <p:bldP spid="20" grpId="0"/>
      <p:bldP spid="22" grpId="0"/>
      <p:bldP spid="26" grpId="0"/>
      <p:bldP spid="27" grpId="0"/>
      <p:bldP spid="2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/>
          </p:nvPr>
        </p:nvSpPr>
        <p:spPr>
          <a:xfrm>
            <a:off x="758374" y="1097555"/>
            <a:ext cx="8228880" cy="1409267"/>
          </a:xfrm>
        </p:spPr>
        <p:txBody>
          <a:bodyPr/>
          <a:lstStyle/>
          <a:p>
            <a:r>
              <a:rPr lang="en-US" sz="2800" dirty="0"/>
              <a:t>Division into three working groups for each question: processing time 15 min and presentation of the results 10 min for each </a:t>
            </a:r>
            <a:r>
              <a:rPr lang="en-US" sz="2800" dirty="0" smtClean="0"/>
              <a:t>group.</a:t>
            </a:r>
            <a:endParaRPr lang="de-DE" sz="2800" dirty="0"/>
          </a:p>
        </p:txBody>
      </p:sp>
      <p:sp>
        <p:nvSpPr>
          <p:cNvPr id="4" name="Rechteck 3"/>
          <p:cNvSpPr/>
          <p:nvPr/>
        </p:nvSpPr>
        <p:spPr>
          <a:xfrm>
            <a:off x="832393" y="2431863"/>
            <a:ext cx="8087470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>
                <a:solidFill>
                  <a:srgbClr val="FF0000"/>
                </a:solidFill>
              </a:rPr>
              <a:t>Group 1:</a:t>
            </a:r>
          </a:p>
          <a:p>
            <a:r>
              <a:rPr lang="en-US" sz="3200" dirty="0" smtClean="0">
                <a:solidFill>
                  <a:srgbClr val="FF0000"/>
                </a:solidFill>
              </a:rPr>
              <a:t>What </a:t>
            </a:r>
            <a:r>
              <a:rPr lang="en-US" sz="3200" dirty="0">
                <a:solidFill>
                  <a:srgbClr val="FF0000"/>
                </a:solidFill>
              </a:rPr>
              <a:t>is meant by </a:t>
            </a:r>
            <a:r>
              <a:rPr lang="en-US" sz="3200" dirty="0" smtClean="0">
                <a:solidFill>
                  <a:srgbClr val="FF0000"/>
                </a:solidFill>
              </a:rPr>
              <a:t>new industrial </a:t>
            </a:r>
            <a:r>
              <a:rPr lang="en-US" sz="3200" dirty="0">
                <a:solidFill>
                  <a:srgbClr val="FF0000"/>
                </a:solidFill>
              </a:rPr>
              <a:t>revolution?</a:t>
            </a:r>
            <a:endParaRPr lang="de-DE" sz="3200" dirty="0">
              <a:solidFill>
                <a:srgbClr val="FF0000"/>
              </a:solidFill>
            </a:endParaRPr>
          </a:p>
        </p:txBody>
      </p:sp>
      <p:sp>
        <p:nvSpPr>
          <p:cNvPr id="5" name="Rechteck 4"/>
          <p:cNvSpPr/>
          <p:nvPr/>
        </p:nvSpPr>
        <p:spPr>
          <a:xfrm>
            <a:off x="758374" y="3537847"/>
            <a:ext cx="7783477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>
                <a:solidFill>
                  <a:srgbClr val="FF0000"/>
                </a:solidFill>
              </a:rPr>
              <a:t>Group 2:</a:t>
            </a:r>
          </a:p>
          <a:p>
            <a:r>
              <a:rPr lang="en-US" sz="3200" dirty="0">
                <a:solidFill>
                  <a:srgbClr val="FF0000"/>
                </a:solidFill>
              </a:rPr>
              <a:t>What advantages does digitalization offer </a:t>
            </a:r>
            <a:endParaRPr lang="en-US" sz="3200" dirty="0" smtClean="0">
              <a:solidFill>
                <a:srgbClr val="FF0000"/>
              </a:solidFill>
            </a:endParaRPr>
          </a:p>
          <a:p>
            <a:r>
              <a:rPr lang="en-US" sz="3200" dirty="0" smtClean="0">
                <a:solidFill>
                  <a:srgbClr val="FF0000"/>
                </a:solidFill>
              </a:rPr>
              <a:t>the </a:t>
            </a:r>
            <a:r>
              <a:rPr lang="en-US" sz="3200" dirty="0">
                <a:solidFill>
                  <a:srgbClr val="FF0000"/>
                </a:solidFill>
              </a:rPr>
              <a:t>industry?</a:t>
            </a:r>
            <a:endParaRPr lang="de-DE" sz="3200" dirty="0">
              <a:solidFill>
                <a:srgbClr val="FF0000"/>
              </a:solidFill>
            </a:endParaRPr>
          </a:p>
        </p:txBody>
      </p:sp>
      <p:sp>
        <p:nvSpPr>
          <p:cNvPr id="6" name="Rechteck 5"/>
          <p:cNvSpPr/>
          <p:nvPr/>
        </p:nvSpPr>
        <p:spPr>
          <a:xfrm>
            <a:off x="832393" y="5136273"/>
            <a:ext cx="789795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>
                <a:solidFill>
                  <a:srgbClr val="FF0000"/>
                </a:solidFill>
              </a:rPr>
              <a:t>Group 3:</a:t>
            </a:r>
          </a:p>
          <a:p>
            <a:r>
              <a:rPr lang="en-US" sz="3200" dirty="0" smtClean="0">
                <a:solidFill>
                  <a:srgbClr val="FF0000"/>
                </a:solidFill>
              </a:rPr>
              <a:t>How </a:t>
            </a:r>
            <a:r>
              <a:rPr lang="en-US" sz="3200" dirty="0">
                <a:solidFill>
                  <a:srgbClr val="FF0000"/>
                </a:solidFill>
              </a:rPr>
              <a:t>can we use </a:t>
            </a:r>
            <a:r>
              <a:rPr lang="en-US" sz="3200" dirty="0" smtClean="0">
                <a:solidFill>
                  <a:srgbClr val="FF0000"/>
                </a:solidFill>
              </a:rPr>
              <a:t>the digitalization and CPSs </a:t>
            </a:r>
            <a:r>
              <a:rPr lang="en-US" sz="3200" dirty="0">
                <a:solidFill>
                  <a:srgbClr val="FF0000"/>
                </a:solidFill>
              </a:rPr>
              <a:t>for </a:t>
            </a:r>
            <a:r>
              <a:rPr lang="en-US" sz="3200" dirty="0" smtClean="0">
                <a:solidFill>
                  <a:srgbClr val="FF0000"/>
                </a:solidFill>
              </a:rPr>
              <a:t>our test benches?</a:t>
            </a:r>
            <a:endParaRPr lang="de-DE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2052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5" grpId="0"/>
      <p:bldP spid="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818585" y="2560321"/>
            <a:ext cx="4026352" cy="1276175"/>
          </a:xfrm>
        </p:spPr>
        <p:txBody>
          <a:bodyPr/>
          <a:lstStyle/>
          <a:p>
            <a:r>
              <a:rPr lang="de-DE" dirty="0" smtClean="0"/>
              <a:t>Lunch </a:t>
            </a:r>
            <a:r>
              <a:rPr lang="de-DE" dirty="0" smtClean="0"/>
              <a:t>Break! </a:t>
            </a:r>
            <a:br>
              <a:rPr lang="de-DE" dirty="0" smtClean="0"/>
            </a:br>
            <a:r>
              <a:rPr lang="de-DE" dirty="0" smtClean="0"/>
              <a:t>S</a:t>
            </a:r>
            <a:r>
              <a:rPr lang="de-DE" dirty="0" smtClean="0"/>
              <a:t>ee </a:t>
            </a:r>
            <a:r>
              <a:rPr lang="de-DE" dirty="0" err="1" smtClean="0"/>
              <a:t>you</a:t>
            </a:r>
            <a:r>
              <a:rPr lang="de-DE" dirty="0" smtClean="0"/>
              <a:t> </a:t>
            </a:r>
            <a:r>
              <a:rPr lang="de-DE" dirty="0" err="1" smtClean="0"/>
              <a:t>soon</a:t>
            </a:r>
            <a:r>
              <a:rPr lang="de-DE" dirty="0" smtClean="0"/>
              <a:t>…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729669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CustomShape 3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0" bIns="45000" anchor="ctr"/>
          <a:lstStyle/>
          <a:p>
            <a:pPr algn="r">
              <a:lnSpc>
                <a:spcPct val="100000"/>
              </a:lnSpc>
            </a:pPr>
            <a:r>
              <a:rPr lang="de-DE" sz="1100" b="0" strike="noStrike" spc="-1" dirty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| </a:t>
            </a:r>
            <a:r>
              <a:rPr lang="de-DE" sz="1100" b="0" strike="noStrike" spc="-1" dirty="0" smtClean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13</a:t>
            </a:r>
            <a:endParaRPr lang="de-DE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" name="CustomShape 2"/>
          <p:cNvSpPr/>
          <p:nvPr/>
        </p:nvSpPr>
        <p:spPr>
          <a:xfrm>
            <a:off x="350532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de-DE" sz="1100" spc="-1" dirty="0" smtClean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</a:rPr>
              <a:t>06.11.17</a:t>
            </a:r>
            <a:endParaRPr lang="de-DE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" name="Image 50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4205" y="3888422"/>
            <a:ext cx="2105195" cy="1496600"/>
          </a:xfrm>
          <a:prstGeom prst="rect">
            <a:avLst/>
          </a:prstGeom>
          <a:noFill/>
        </p:spPr>
      </p:pic>
      <p:grpSp>
        <p:nvGrpSpPr>
          <p:cNvPr id="4" name="Gruppieren 3"/>
          <p:cNvGrpSpPr/>
          <p:nvPr/>
        </p:nvGrpSpPr>
        <p:grpSpPr>
          <a:xfrm>
            <a:off x="1306378" y="1893358"/>
            <a:ext cx="2955909" cy="1711560"/>
            <a:chOff x="4501641" y="1244331"/>
            <a:chExt cx="4268417" cy="1846686"/>
          </a:xfrm>
        </p:grpSpPr>
        <p:pic>
          <p:nvPicPr>
            <p:cNvPr id="2" name="Grafik 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1641" y="1338769"/>
              <a:ext cx="2596206" cy="1685108"/>
            </a:xfrm>
            <a:prstGeom prst="rect">
              <a:avLst/>
            </a:prstGeom>
          </p:spPr>
        </p:pic>
        <p:pic>
          <p:nvPicPr>
            <p:cNvPr id="3" name="Grafik 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 flipV="1">
              <a:off x="6209738" y="1244331"/>
              <a:ext cx="2560320" cy="1846686"/>
            </a:xfrm>
            <a:prstGeom prst="rect">
              <a:avLst/>
            </a:prstGeom>
          </p:spPr>
        </p:pic>
      </p:grpSp>
      <p:pic>
        <p:nvPicPr>
          <p:cNvPr id="11" name="Image 79"/>
          <p:cNvPicPr/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7"/>
          <a:stretch/>
        </p:blipFill>
        <p:spPr bwMode="auto">
          <a:xfrm>
            <a:off x="1447781" y="3750061"/>
            <a:ext cx="2082932" cy="166516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4" name="Rechteck 13"/>
          <p:cNvSpPr/>
          <p:nvPr/>
        </p:nvSpPr>
        <p:spPr>
          <a:xfrm>
            <a:off x="1723653" y="5412996"/>
            <a:ext cx="15311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Converting…</a:t>
            </a:r>
            <a:endParaRPr lang="de-DE" dirty="0"/>
          </a:p>
        </p:txBody>
      </p:sp>
      <p:sp>
        <p:nvSpPr>
          <p:cNvPr id="15" name="Rechteck 14"/>
          <p:cNvSpPr/>
          <p:nvPr/>
        </p:nvSpPr>
        <p:spPr>
          <a:xfrm>
            <a:off x="5167359" y="5424208"/>
            <a:ext cx="353146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/>
              <a:t>“Real World” Object(s)</a:t>
            </a:r>
            <a:endParaRPr lang="de-DE" sz="2400" dirty="0"/>
          </a:p>
        </p:txBody>
      </p:sp>
      <p:sp>
        <p:nvSpPr>
          <p:cNvPr id="16" name="Rechteck 15"/>
          <p:cNvSpPr/>
          <p:nvPr/>
        </p:nvSpPr>
        <p:spPr>
          <a:xfrm>
            <a:off x="872345" y="1494753"/>
            <a:ext cx="380116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/>
              <a:t>“Digital World” Object(s)</a:t>
            </a:r>
            <a:endParaRPr lang="de-DE" sz="2400" dirty="0"/>
          </a:p>
        </p:txBody>
      </p:sp>
      <p:sp>
        <p:nvSpPr>
          <p:cNvPr id="17" name="Titel 1"/>
          <p:cNvSpPr txBox="1">
            <a:spLocks/>
          </p:cNvSpPr>
          <p:nvPr/>
        </p:nvSpPr>
        <p:spPr>
          <a:xfrm>
            <a:off x="872345" y="807937"/>
            <a:ext cx="8224105" cy="62532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b="1" dirty="0" err="1" smtClean="0"/>
              <a:t>Digitisation</a:t>
            </a:r>
            <a:r>
              <a:rPr lang="de-DE" b="1" dirty="0" smtClean="0"/>
              <a:t> </a:t>
            </a:r>
            <a:r>
              <a:rPr lang="de-DE" b="1" dirty="0" err="1" smtClean="0"/>
              <a:t>of</a:t>
            </a:r>
            <a:r>
              <a:rPr lang="de-DE" b="1" dirty="0"/>
              <a:t> </a:t>
            </a:r>
            <a:r>
              <a:rPr lang="de-DE" b="1" dirty="0" smtClean="0"/>
              <a:t>Test </a:t>
            </a:r>
            <a:r>
              <a:rPr lang="de-DE" b="1" dirty="0" err="1" smtClean="0"/>
              <a:t>Benches</a:t>
            </a:r>
            <a:r>
              <a:rPr lang="de-DE" b="1" dirty="0"/>
              <a:t>?</a:t>
            </a:r>
            <a:endParaRPr lang="de-DE" dirty="0"/>
          </a:p>
        </p:txBody>
      </p:sp>
      <p:pic>
        <p:nvPicPr>
          <p:cNvPr id="18" name="Grafik 1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6107" y="2272288"/>
            <a:ext cx="912464" cy="1063710"/>
          </a:xfrm>
          <a:prstGeom prst="rect">
            <a:avLst/>
          </a:prstGeom>
        </p:spPr>
      </p:pic>
      <p:pic>
        <p:nvPicPr>
          <p:cNvPr id="19" name="Grafik 1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7752" y="1801729"/>
            <a:ext cx="2387600" cy="1656398"/>
          </a:xfrm>
          <a:prstGeom prst="rect">
            <a:avLst/>
          </a:prstGeom>
        </p:spPr>
      </p:pic>
      <p:sp>
        <p:nvSpPr>
          <p:cNvPr id="20" name="Pfeil nach rechts 19"/>
          <p:cNvSpPr/>
          <p:nvPr/>
        </p:nvSpPr>
        <p:spPr>
          <a:xfrm rot="10800000">
            <a:off x="4365255" y="2049028"/>
            <a:ext cx="1066799" cy="558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Pfeil nach rechts 20"/>
          <p:cNvSpPr/>
          <p:nvPr/>
        </p:nvSpPr>
        <p:spPr>
          <a:xfrm>
            <a:off x="4378357" y="2631194"/>
            <a:ext cx="1066799" cy="558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Pfeil nach rechts 21"/>
          <p:cNvSpPr/>
          <p:nvPr/>
        </p:nvSpPr>
        <p:spPr>
          <a:xfrm rot="10800000">
            <a:off x="4087458" y="4000478"/>
            <a:ext cx="1066799" cy="558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Pfeil nach rechts 22"/>
          <p:cNvSpPr/>
          <p:nvPr/>
        </p:nvSpPr>
        <p:spPr>
          <a:xfrm>
            <a:off x="4100560" y="4582644"/>
            <a:ext cx="1066799" cy="558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6" name="Gruppieren 5"/>
          <p:cNvGrpSpPr/>
          <p:nvPr/>
        </p:nvGrpSpPr>
        <p:grpSpPr>
          <a:xfrm rot="5400000">
            <a:off x="1762603" y="3169445"/>
            <a:ext cx="1079901" cy="1140966"/>
            <a:chOff x="5230961" y="3043418"/>
            <a:chExt cx="1079901" cy="1140966"/>
          </a:xfrm>
        </p:grpSpPr>
        <p:sp>
          <p:nvSpPr>
            <p:cNvPr id="24" name="Pfeil nach rechts 23"/>
            <p:cNvSpPr/>
            <p:nvPr/>
          </p:nvSpPr>
          <p:spPr>
            <a:xfrm rot="10800000">
              <a:off x="5230961" y="3043418"/>
              <a:ext cx="1066799" cy="5588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5" name="Pfeil nach rechts 24"/>
            <p:cNvSpPr/>
            <p:nvPr/>
          </p:nvSpPr>
          <p:spPr>
            <a:xfrm>
              <a:off x="5244063" y="3625584"/>
              <a:ext cx="1066799" cy="5588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26" name="Rechteck 25"/>
          <p:cNvSpPr/>
          <p:nvPr/>
        </p:nvSpPr>
        <p:spPr>
          <a:xfrm>
            <a:off x="6553080" y="2114862"/>
            <a:ext cx="25274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/>
              <a:t>Management</a:t>
            </a:r>
            <a:endParaRPr lang="de-DE"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20" grpId="0" animBg="1"/>
      <p:bldP spid="21" grpId="0" animBg="1"/>
      <p:bldP spid="22" grpId="0" animBg="1"/>
      <p:bldP spid="23" grpId="0" animBg="1"/>
      <p:bldP spid="2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CustomShape 2"/>
          <p:cNvSpPr/>
          <p:nvPr/>
        </p:nvSpPr>
        <p:spPr>
          <a:xfrm>
            <a:off x="350532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de-DE" sz="1100" spc="-1" dirty="0" smtClean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</a:rPr>
              <a:t>06.11.17</a:t>
            </a:r>
            <a:endParaRPr lang="de-DE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7" name="CustomShape 3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0" bIns="45000" anchor="ctr"/>
          <a:lstStyle/>
          <a:p>
            <a:pPr algn="r">
              <a:lnSpc>
                <a:spcPct val="100000"/>
              </a:lnSpc>
            </a:pPr>
            <a:r>
              <a:rPr lang="de-DE" sz="1100" b="0" strike="noStrike" spc="-1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| </a:t>
            </a:r>
            <a:fld id="{2136AEA7-FFCE-4323-9E8D-40E4B5352A52}" type="slidenum">
              <a:rPr lang="de-DE" sz="1100" b="0" strike="noStrike" spc="-1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24</a:t>
            </a:fld>
            <a:endParaRPr lang="de-DE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" name="CustomShape 2"/>
          <p:cNvSpPr/>
          <p:nvPr/>
        </p:nvSpPr>
        <p:spPr>
          <a:xfrm>
            <a:off x="1030097" y="937089"/>
            <a:ext cx="7785720" cy="180572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90000"/>
              </a:lnSpc>
            </a:pPr>
            <a:r>
              <a:rPr lang="de-DE" sz="28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Digitisation</a:t>
            </a:r>
            <a:r>
              <a:rPr lang="de-DE" sz="28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r>
              <a:rPr lang="de-DE" sz="28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of</a:t>
            </a:r>
            <a:r>
              <a:rPr lang="de-DE" sz="28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(</a:t>
            </a:r>
            <a:r>
              <a:rPr lang="de-DE" sz="28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Energy</a:t>
            </a:r>
            <a:r>
              <a:rPr lang="de-DE" sz="28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) </a:t>
            </a:r>
            <a:r>
              <a:rPr lang="de-DE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</a:t>
            </a:r>
            <a:r>
              <a:rPr lang="de-DE" sz="28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ystems?</a:t>
            </a:r>
            <a:endParaRPr lang="de-DE" sz="28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ea typeface="DejaVu Sans"/>
            </a:endParaRPr>
          </a:p>
          <a:p>
            <a:pPr>
              <a:lnSpc>
                <a:spcPct val="90000"/>
              </a:lnSpc>
            </a:pPr>
            <a:endParaRPr lang="de-DE" sz="2800" b="1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>
              <a:lnSpc>
                <a:spcPct val="90000"/>
              </a:lnSpc>
            </a:pPr>
            <a:r>
              <a:rPr lang="de-DE" sz="2800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Cyber-</a:t>
            </a:r>
            <a:r>
              <a:rPr lang="de-DE" sz="2800" b="1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physical</a:t>
            </a:r>
            <a:r>
              <a:rPr lang="de-DE" sz="2800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de-DE" sz="28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</a:t>
            </a:r>
            <a:r>
              <a:rPr lang="de-DE" sz="2800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ystems!</a:t>
            </a:r>
            <a:endParaRPr lang="de-DE" sz="2800" b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>
              <a:lnSpc>
                <a:spcPct val="90000"/>
              </a:lnSpc>
            </a:pPr>
            <a:r>
              <a:rPr lang="en-US" dirty="0"/>
              <a:t>Combination of computer and software components with mechanics and/or electronics as well as networking of the components with each other.</a:t>
            </a:r>
            <a:endParaRPr lang="de-DE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" name="CustomShape 3"/>
          <p:cNvSpPr/>
          <p:nvPr/>
        </p:nvSpPr>
        <p:spPr>
          <a:xfrm>
            <a:off x="849206" y="6041920"/>
            <a:ext cx="7179480" cy="44795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1100" dirty="0"/>
              <a:t>Definition: Arbeitskreis Industrie 4.0</a:t>
            </a:r>
          </a:p>
          <a:p>
            <a:pPr>
              <a:lnSpc>
                <a:spcPct val="100000"/>
              </a:lnSpc>
            </a:pPr>
            <a:r>
              <a:rPr lang="de-DE" sz="1100" dirty="0"/>
              <a:t>Quelle: Fraunhofer IESE, </a:t>
            </a:r>
            <a:r>
              <a:rPr lang="de-DE" sz="1100" dirty="0" smtClean="0"/>
              <a:t>iese.fraunhofer.de/de/</a:t>
            </a:r>
            <a:r>
              <a:rPr lang="de-DE" sz="1100" dirty="0" err="1" smtClean="0"/>
              <a:t>innovation_trends</a:t>
            </a:r>
            <a:r>
              <a:rPr lang="de-DE" sz="1100" dirty="0" smtClean="0"/>
              <a:t>/industrie4_0.html, SMA.de</a:t>
            </a:r>
          </a:p>
        </p:txBody>
      </p:sp>
      <p:pic>
        <p:nvPicPr>
          <p:cNvPr id="7" name="Grafik 6"/>
          <p:cNvPicPr/>
          <p:nvPr/>
        </p:nvPicPr>
        <p:blipFill>
          <a:blip r:embed="rId2"/>
          <a:stretch/>
        </p:blipFill>
        <p:spPr>
          <a:xfrm>
            <a:off x="2453089" y="2816234"/>
            <a:ext cx="4237102" cy="2638899"/>
          </a:xfrm>
          <a:prstGeom prst="rect">
            <a:avLst/>
          </a:prstGeom>
          <a:ln>
            <a:noFill/>
          </a:ln>
        </p:spPr>
      </p:pic>
      <p:sp>
        <p:nvSpPr>
          <p:cNvPr id="2" name="Ellipse 1"/>
          <p:cNvSpPr/>
          <p:nvPr/>
        </p:nvSpPr>
        <p:spPr>
          <a:xfrm>
            <a:off x="5627969" y="3734786"/>
            <a:ext cx="1052231" cy="183654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Ellipse 8"/>
          <p:cNvSpPr/>
          <p:nvPr/>
        </p:nvSpPr>
        <p:spPr>
          <a:xfrm>
            <a:off x="2516801" y="2811106"/>
            <a:ext cx="852848" cy="860014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Pfeil nach unten 2"/>
          <p:cNvSpPr/>
          <p:nvPr/>
        </p:nvSpPr>
        <p:spPr>
          <a:xfrm rot="13006446">
            <a:off x="3109386" y="5264162"/>
            <a:ext cx="383177" cy="490440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feld 3"/>
          <p:cNvSpPr txBox="1"/>
          <p:nvPr/>
        </p:nvSpPr>
        <p:spPr>
          <a:xfrm>
            <a:off x="6680200" y="4574005"/>
            <a:ext cx="18004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Cyber-</a:t>
            </a:r>
            <a:r>
              <a:rPr lang="de-DE" dirty="0" err="1"/>
              <a:t>physical</a:t>
            </a:r>
            <a:endParaRPr lang="de-DE" dirty="0"/>
          </a:p>
          <a:p>
            <a:r>
              <a:rPr lang="de-DE" dirty="0"/>
              <a:t>Objects (CPOs)</a:t>
            </a:r>
          </a:p>
        </p:txBody>
      </p:sp>
      <p:sp>
        <p:nvSpPr>
          <p:cNvPr id="13" name="Textfeld 12"/>
          <p:cNvSpPr txBox="1"/>
          <p:nvPr/>
        </p:nvSpPr>
        <p:spPr>
          <a:xfrm>
            <a:off x="1065788" y="4859552"/>
            <a:ext cx="187743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Infrastructure of </a:t>
            </a:r>
          </a:p>
          <a:p>
            <a:r>
              <a:rPr lang="en-US" dirty="0"/>
              <a:t>Regulation of </a:t>
            </a:r>
          </a:p>
          <a:p>
            <a:r>
              <a:rPr lang="en-US" dirty="0"/>
              <a:t>energy flows</a:t>
            </a:r>
            <a:endParaRPr lang="de-DE" dirty="0"/>
          </a:p>
        </p:txBody>
      </p:sp>
      <p:sp>
        <p:nvSpPr>
          <p:cNvPr id="14" name="Textfeld 13"/>
          <p:cNvSpPr txBox="1"/>
          <p:nvPr/>
        </p:nvSpPr>
        <p:spPr>
          <a:xfrm>
            <a:off x="546190" y="3100994"/>
            <a:ext cx="245451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Digital </a:t>
            </a:r>
            <a:r>
              <a:rPr lang="de-DE" dirty="0" smtClean="0"/>
              <a:t>Image </a:t>
            </a:r>
            <a:r>
              <a:rPr lang="de-DE" dirty="0" err="1"/>
              <a:t>or</a:t>
            </a:r>
            <a:r>
              <a:rPr lang="de-DE" dirty="0"/>
              <a:t> </a:t>
            </a:r>
            <a:endParaRPr lang="de-DE" dirty="0" smtClean="0"/>
          </a:p>
          <a:p>
            <a:r>
              <a:rPr lang="de-DE" dirty="0" smtClean="0"/>
              <a:t>Digital </a:t>
            </a:r>
            <a:r>
              <a:rPr lang="de-DE" dirty="0" err="1"/>
              <a:t>A</a:t>
            </a:r>
            <a:r>
              <a:rPr lang="de-DE" dirty="0" err="1" smtClean="0"/>
              <a:t>bstractions</a:t>
            </a:r>
            <a:endParaRPr lang="de-DE" dirty="0" smtClean="0"/>
          </a:p>
          <a:p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Energy</a:t>
            </a:r>
            <a:r>
              <a:rPr lang="de-DE" dirty="0" smtClean="0"/>
              <a:t> System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14756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9" grpId="0" animBg="1"/>
      <p:bldP spid="3" grpId="0" animBg="1"/>
      <p:bldP spid="4" grpId="0"/>
      <p:bldP spid="13" grpId="0"/>
      <p:bldP spid="1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uppieren 43"/>
          <p:cNvGrpSpPr/>
          <p:nvPr/>
        </p:nvGrpSpPr>
        <p:grpSpPr>
          <a:xfrm>
            <a:off x="3127117" y="1493779"/>
            <a:ext cx="1487400" cy="1256500"/>
            <a:chOff x="3075605" y="1453816"/>
            <a:chExt cx="1487400" cy="1256500"/>
          </a:xfrm>
        </p:grpSpPr>
        <p:pic>
          <p:nvPicPr>
            <p:cNvPr id="43" name="Grafik 9"/>
            <p:cNvPicPr/>
            <p:nvPr/>
          </p:nvPicPr>
          <p:blipFill>
            <a:blip r:embed="rId3"/>
            <a:stretch/>
          </p:blipFill>
          <p:spPr>
            <a:xfrm>
              <a:off x="3075605" y="1453816"/>
              <a:ext cx="1487400" cy="1189458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" name="Grafik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77384" y="1573284"/>
              <a:ext cx="975360" cy="1137032"/>
            </a:xfrm>
            <a:prstGeom prst="rect">
              <a:avLst/>
            </a:prstGeom>
          </p:spPr>
        </p:pic>
      </p:grpSp>
      <p:grpSp>
        <p:nvGrpSpPr>
          <p:cNvPr id="100" name="Gruppieren 99"/>
          <p:cNvGrpSpPr/>
          <p:nvPr/>
        </p:nvGrpSpPr>
        <p:grpSpPr>
          <a:xfrm>
            <a:off x="991856" y="2537361"/>
            <a:ext cx="4955532" cy="1868627"/>
            <a:chOff x="982760" y="2381214"/>
            <a:chExt cx="4955532" cy="1868627"/>
          </a:xfrm>
        </p:grpSpPr>
        <p:pic>
          <p:nvPicPr>
            <p:cNvPr id="99" name="Grafik 9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740550" y="2800236"/>
              <a:ext cx="1197742" cy="1203806"/>
            </a:xfrm>
            <a:prstGeom prst="rect">
              <a:avLst/>
            </a:prstGeom>
          </p:spPr>
        </p:pic>
        <p:grpSp>
          <p:nvGrpSpPr>
            <p:cNvPr id="72" name="Gruppieren 71"/>
            <p:cNvGrpSpPr/>
            <p:nvPr/>
          </p:nvGrpSpPr>
          <p:grpSpPr>
            <a:xfrm>
              <a:off x="2434085" y="2381214"/>
              <a:ext cx="2875673" cy="1868627"/>
              <a:chOff x="2434085" y="2381214"/>
              <a:chExt cx="2875673" cy="1868627"/>
            </a:xfrm>
          </p:grpSpPr>
          <p:pic>
            <p:nvPicPr>
              <p:cNvPr id="46" name="Grafik 45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34085" y="3209802"/>
                <a:ext cx="887004" cy="887004"/>
              </a:xfrm>
              <a:prstGeom prst="rect">
                <a:avLst/>
              </a:prstGeom>
            </p:spPr>
          </p:pic>
          <p:pic>
            <p:nvPicPr>
              <p:cNvPr id="45" name="Grafik 44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56318" y="3209775"/>
                <a:ext cx="853440" cy="853440"/>
              </a:xfrm>
              <a:prstGeom prst="rect">
                <a:avLst/>
              </a:prstGeom>
            </p:spPr>
          </p:pic>
          <p:grpSp>
            <p:nvGrpSpPr>
              <p:cNvPr id="39" name="Gruppieren 38"/>
              <p:cNvGrpSpPr/>
              <p:nvPr/>
            </p:nvGrpSpPr>
            <p:grpSpPr>
              <a:xfrm>
                <a:off x="3100248" y="2381214"/>
                <a:ext cx="1540783" cy="1868627"/>
                <a:chOff x="3100248" y="2754219"/>
                <a:chExt cx="1540783" cy="1868627"/>
              </a:xfrm>
            </p:grpSpPr>
            <p:pic>
              <p:nvPicPr>
                <p:cNvPr id="6" name="Grafik 4"/>
                <p:cNvPicPr/>
                <p:nvPr/>
              </p:nvPicPr>
              <p:blipFill>
                <a:blip r:embed="rId8"/>
                <a:stretch/>
              </p:blipFill>
              <p:spPr>
                <a:xfrm>
                  <a:off x="3100248" y="3259955"/>
                  <a:ext cx="1540783" cy="1362891"/>
                </a:xfrm>
                <a:prstGeom prst="rect">
                  <a:avLst/>
                </a:prstGeom>
                <a:ln>
                  <a:noFill/>
                </a:ln>
              </p:spPr>
            </p:pic>
            <p:grpSp>
              <p:nvGrpSpPr>
                <p:cNvPr id="33" name="Gruppieren 32"/>
                <p:cNvGrpSpPr/>
                <p:nvPr/>
              </p:nvGrpSpPr>
              <p:grpSpPr>
                <a:xfrm>
                  <a:off x="3662265" y="2754219"/>
                  <a:ext cx="405597" cy="461833"/>
                  <a:chOff x="6524300" y="3414197"/>
                  <a:chExt cx="405597" cy="461833"/>
                </a:xfrm>
              </p:grpSpPr>
              <p:sp>
                <p:nvSpPr>
                  <p:cNvPr id="31" name="Pfeil nach rechts 30"/>
                  <p:cNvSpPr/>
                  <p:nvPr/>
                </p:nvSpPr>
                <p:spPr>
                  <a:xfrm rot="16200000">
                    <a:off x="6374098" y="3564399"/>
                    <a:ext cx="461832" cy="161427"/>
                  </a:xfrm>
                  <a:prstGeom prst="rightArrow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32" name="Pfeil nach rechts 31"/>
                  <p:cNvSpPr/>
                  <p:nvPr/>
                </p:nvSpPr>
                <p:spPr>
                  <a:xfrm rot="5400000">
                    <a:off x="6618268" y="3564400"/>
                    <a:ext cx="461832" cy="161427"/>
                  </a:xfrm>
                  <a:prstGeom prst="rightArrow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</p:grpSp>
          </p:grpSp>
        </p:grpSp>
        <p:pic>
          <p:nvPicPr>
            <p:cNvPr id="98" name="Grafik 97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82760" y="2887612"/>
              <a:ext cx="1595092" cy="1177914"/>
            </a:xfrm>
            <a:prstGeom prst="rect">
              <a:avLst/>
            </a:prstGeom>
          </p:spPr>
        </p:pic>
      </p:grpSp>
      <p:grpSp>
        <p:nvGrpSpPr>
          <p:cNvPr id="120" name="Gruppieren 119"/>
          <p:cNvGrpSpPr/>
          <p:nvPr/>
        </p:nvGrpSpPr>
        <p:grpSpPr>
          <a:xfrm>
            <a:off x="1178141" y="4815082"/>
            <a:ext cx="4612483" cy="1845899"/>
            <a:chOff x="847215" y="4815082"/>
            <a:chExt cx="4612483" cy="1845899"/>
          </a:xfrm>
        </p:grpSpPr>
        <p:grpSp>
          <p:nvGrpSpPr>
            <p:cNvPr id="92" name="Gruppieren 91"/>
            <p:cNvGrpSpPr/>
            <p:nvPr/>
          </p:nvGrpSpPr>
          <p:grpSpPr>
            <a:xfrm>
              <a:off x="847215" y="4815082"/>
              <a:ext cx="4612483" cy="1845899"/>
              <a:chOff x="847215" y="4815082"/>
              <a:chExt cx="4612483" cy="1845899"/>
            </a:xfrm>
          </p:grpSpPr>
          <p:sp>
            <p:nvSpPr>
              <p:cNvPr id="74" name="Rechteck 73"/>
              <p:cNvSpPr/>
              <p:nvPr/>
            </p:nvSpPr>
            <p:spPr>
              <a:xfrm>
                <a:off x="847215" y="6303221"/>
                <a:ext cx="3676059" cy="22212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grpSp>
            <p:nvGrpSpPr>
              <p:cNvPr id="80" name="Gruppieren 79"/>
              <p:cNvGrpSpPr/>
              <p:nvPr/>
            </p:nvGrpSpPr>
            <p:grpSpPr>
              <a:xfrm>
                <a:off x="4519172" y="4815082"/>
                <a:ext cx="940526" cy="1845899"/>
                <a:chOff x="5518217" y="4815082"/>
                <a:chExt cx="940526" cy="1845899"/>
              </a:xfrm>
            </p:grpSpPr>
            <p:sp>
              <p:nvSpPr>
                <p:cNvPr id="25" name="Rechteck 24"/>
                <p:cNvSpPr/>
                <p:nvPr/>
              </p:nvSpPr>
              <p:spPr>
                <a:xfrm rot="5400000">
                  <a:off x="5065530" y="5267769"/>
                  <a:ext cx="1845899" cy="94052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pic>
              <p:nvPicPr>
                <p:cNvPr id="49" name="Grafik 48"/>
                <p:cNvPicPr>
                  <a:picLocks noChangeAspect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652044" y="5807489"/>
                  <a:ext cx="561434" cy="706622"/>
                </a:xfrm>
                <a:prstGeom prst="rect">
                  <a:avLst/>
                </a:prstGeom>
              </p:spPr>
            </p:pic>
            <p:pic>
              <p:nvPicPr>
                <p:cNvPr id="52" name="Grafik 51"/>
                <p:cNvPicPr>
                  <a:picLocks noChangeAspect="1"/>
                </p:cNvPicPr>
                <p:nvPr/>
              </p:nvPicPr>
              <p:blipFill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582713" y="4927139"/>
                  <a:ext cx="828394" cy="482798"/>
                </a:xfrm>
                <a:prstGeom prst="rect">
                  <a:avLst/>
                </a:prstGeom>
              </p:spPr>
            </p:pic>
          </p:grpSp>
        </p:grpSp>
        <p:cxnSp>
          <p:nvCxnSpPr>
            <p:cNvPr id="113" name="Gerader Verbinder 112"/>
            <p:cNvCxnSpPr/>
            <p:nvPr/>
          </p:nvCxnSpPr>
          <p:spPr>
            <a:xfrm>
              <a:off x="5041410" y="5352340"/>
              <a:ext cx="0" cy="39755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9" name="Gruppieren 118"/>
          <p:cNvGrpSpPr/>
          <p:nvPr/>
        </p:nvGrpSpPr>
        <p:grpSpPr>
          <a:xfrm>
            <a:off x="6180351" y="4815083"/>
            <a:ext cx="940526" cy="1845899"/>
            <a:chOff x="5875552" y="4815083"/>
            <a:chExt cx="940526" cy="1845899"/>
          </a:xfrm>
        </p:grpSpPr>
        <p:grpSp>
          <p:nvGrpSpPr>
            <p:cNvPr id="79" name="Gruppieren 78"/>
            <p:cNvGrpSpPr/>
            <p:nvPr/>
          </p:nvGrpSpPr>
          <p:grpSpPr>
            <a:xfrm>
              <a:off x="5875552" y="4815083"/>
              <a:ext cx="940526" cy="1845899"/>
              <a:chOff x="3885152" y="4815082"/>
              <a:chExt cx="940526" cy="1845899"/>
            </a:xfrm>
          </p:grpSpPr>
          <p:sp>
            <p:nvSpPr>
              <p:cNvPr id="24" name="Rechteck 23"/>
              <p:cNvSpPr/>
              <p:nvPr/>
            </p:nvSpPr>
            <p:spPr>
              <a:xfrm rot="5400000">
                <a:off x="3432465" y="5267769"/>
                <a:ext cx="1845899" cy="94052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pic>
            <p:nvPicPr>
              <p:cNvPr id="51" name="Grafik 50"/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76406" y="4896767"/>
                <a:ext cx="828394" cy="482798"/>
              </a:xfrm>
              <a:prstGeom prst="rect">
                <a:avLst/>
              </a:prstGeom>
            </p:spPr>
          </p:pic>
          <p:pic>
            <p:nvPicPr>
              <p:cNvPr id="73" name="Grafik 72"/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47892" y="5990552"/>
                <a:ext cx="856908" cy="570380"/>
              </a:xfrm>
              <a:prstGeom prst="rect">
                <a:avLst/>
              </a:prstGeom>
            </p:spPr>
          </p:pic>
        </p:grpSp>
        <p:cxnSp>
          <p:nvCxnSpPr>
            <p:cNvPr id="116" name="Gerader Verbinder 115"/>
            <p:cNvCxnSpPr/>
            <p:nvPr/>
          </p:nvCxnSpPr>
          <p:spPr>
            <a:xfrm>
              <a:off x="6366746" y="5309894"/>
              <a:ext cx="0" cy="61098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7" name="Gruppieren 156"/>
          <p:cNvGrpSpPr/>
          <p:nvPr/>
        </p:nvGrpSpPr>
        <p:grpSpPr>
          <a:xfrm>
            <a:off x="688654" y="1204503"/>
            <a:ext cx="2267324" cy="1254268"/>
            <a:chOff x="688654" y="1204503"/>
            <a:chExt cx="2267324" cy="1254268"/>
          </a:xfrm>
        </p:grpSpPr>
        <p:pic>
          <p:nvPicPr>
            <p:cNvPr id="152" name="Grafik 151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88654" y="1204503"/>
              <a:ext cx="1927938" cy="1254268"/>
            </a:xfrm>
            <a:prstGeom prst="rect">
              <a:avLst/>
            </a:prstGeom>
          </p:spPr>
        </p:pic>
        <p:sp>
          <p:nvSpPr>
            <p:cNvPr id="125" name="Pfeil nach rechts 124"/>
            <p:cNvSpPr/>
            <p:nvPr/>
          </p:nvSpPr>
          <p:spPr>
            <a:xfrm rot="10800000">
              <a:off x="2494146" y="1630958"/>
              <a:ext cx="461832" cy="161427"/>
            </a:xfrm>
            <a:prstGeom prst="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33" name="Gruppieren 132"/>
          <p:cNvGrpSpPr/>
          <p:nvPr/>
        </p:nvGrpSpPr>
        <p:grpSpPr>
          <a:xfrm>
            <a:off x="962267" y="4171377"/>
            <a:ext cx="6158610" cy="620190"/>
            <a:chOff x="962267" y="4153959"/>
            <a:chExt cx="5832934" cy="620190"/>
          </a:xfrm>
        </p:grpSpPr>
        <p:grpSp>
          <p:nvGrpSpPr>
            <p:cNvPr id="132" name="Gruppieren 131"/>
            <p:cNvGrpSpPr/>
            <p:nvPr/>
          </p:nvGrpSpPr>
          <p:grpSpPr>
            <a:xfrm>
              <a:off x="962267" y="4168497"/>
              <a:ext cx="5832934" cy="461889"/>
              <a:chOff x="962267" y="4168497"/>
              <a:chExt cx="5832934" cy="461889"/>
            </a:xfrm>
          </p:grpSpPr>
          <p:sp>
            <p:nvSpPr>
              <p:cNvPr id="128" name="Rechteck 127"/>
              <p:cNvSpPr/>
              <p:nvPr/>
            </p:nvSpPr>
            <p:spPr>
              <a:xfrm>
                <a:off x="962267" y="4518284"/>
                <a:ext cx="5832934" cy="112102"/>
              </a:xfrm>
              <a:prstGeom prst="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29" name="Pfeil nach rechts 128"/>
              <p:cNvSpPr/>
              <p:nvPr/>
            </p:nvSpPr>
            <p:spPr>
              <a:xfrm rot="16200000">
                <a:off x="3980375" y="4318699"/>
                <a:ext cx="461832" cy="161427"/>
              </a:xfrm>
              <a:prstGeom prst="rightArrow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31" name="Gruppieren 130"/>
            <p:cNvGrpSpPr/>
            <p:nvPr/>
          </p:nvGrpSpPr>
          <p:grpSpPr>
            <a:xfrm>
              <a:off x="962267" y="4153959"/>
              <a:ext cx="5832934" cy="620190"/>
              <a:chOff x="962267" y="4153959"/>
              <a:chExt cx="5832934" cy="620190"/>
            </a:xfrm>
          </p:grpSpPr>
          <p:sp>
            <p:nvSpPr>
              <p:cNvPr id="127" name="Rechteck 126"/>
              <p:cNvSpPr/>
              <p:nvPr/>
            </p:nvSpPr>
            <p:spPr>
              <a:xfrm>
                <a:off x="962267" y="4662047"/>
                <a:ext cx="5832934" cy="112102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30" name="Pfeil nach rechts 129"/>
              <p:cNvSpPr/>
              <p:nvPr/>
            </p:nvSpPr>
            <p:spPr>
              <a:xfrm rot="5400000">
                <a:off x="2962335" y="4380248"/>
                <a:ext cx="615288" cy="162709"/>
              </a:xfrm>
              <a:prstGeom prst="rightArrow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grpSp>
        <p:nvGrpSpPr>
          <p:cNvPr id="145" name="Gruppieren 144"/>
          <p:cNvGrpSpPr/>
          <p:nvPr/>
        </p:nvGrpSpPr>
        <p:grpSpPr>
          <a:xfrm>
            <a:off x="847215" y="4815082"/>
            <a:ext cx="3613155" cy="1848897"/>
            <a:chOff x="847215" y="4815082"/>
            <a:chExt cx="3613155" cy="1848897"/>
          </a:xfrm>
        </p:grpSpPr>
        <p:grpSp>
          <p:nvGrpSpPr>
            <p:cNvPr id="140" name="Gruppieren 139"/>
            <p:cNvGrpSpPr/>
            <p:nvPr/>
          </p:nvGrpSpPr>
          <p:grpSpPr>
            <a:xfrm>
              <a:off x="847215" y="4815082"/>
              <a:ext cx="3613155" cy="1848897"/>
              <a:chOff x="847215" y="4815082"/>
              <a:chExt cx="3613155" cy="1848897"/>
            </a:xfrm>
          </p:grpSpPr>
          <p:grpSp>
            <p:nvGrpSpPr>
              <p:cNvPr id="121" name="Gruppieren 120"/>
              <p:cNvGrpSpPr/>
              <p:nvPr/>
            </p:nvGrpSpPr>
            <p:grpSpPr>
              <a:xfrm>
                <a:off x="847215" y="4815082"/>
                <a:ext cx="3613155" cy="1845900"/>
                <a:chOff x="847215" y="4815082"/>
                <a:chExt cx="3613155" cy="1845900"/>
              </a:xfrm>
            </p:grpSpPr>
            <p:grpSp>
              <p:nvGrpSpPr>
                <p:cNvPr id="102" name="Gruppieren 101"/>
                <p:cNvGrpSpPr/>
                <p:nvPr/>
              </p:nvGrpSpPr>
              <p:grpSpPr>
                <a:xfrm>
                  <a:off x="847215" y="4815082"/>
                  <a:ext cx="3613155" cy="1845900"/>
                  <a:chOff x="847215" y="4815082"/>
                  <a:chExt cx="3613155" cy="1845900"/>
                </a:xfrm>
              </p:grpSpPr>
              <p:grpSp>
                <p:nvGrpSpPr>
                  <p:cNvPr id="95" name="Gruppieren 94"/>
                  <p:cNvGrpSpPr/>
                  <p:nvPr/>
                </p:nvGrpSpPr>
                <p:grpSpPr>
                  <a:xfrm>
                    <a:off x="847215" y="4815082"/>
                    <a:ext cx="3613155" cy="1845900"/>
                    <a:chOff x="847215" y="4815082"/>
                    <a:chExt cx="3613155" cy="1845900"/>
                  </a:xfrm>
                </p:grpSpPr>
                <p:sp>
                  <p:nvSpPr>
                    <p:cNvPr id="93" name="Rechteck 92"/>
                    <p:cNvSpPr/>
                    <p:nvPr/>
                  </p:nvSpPr>
                  <p:spPr>
                    <a:xfrm>
                      <a:off x="847215" y="6303221"/>
                      <a:ext cx="3613155" cy="222127"/>
                    </a:xfrm>
                    <a:prstGeom prst="rect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de-DE"/>
                    </a:p>
                  </p:txBody>
                </p:sp>
                <p:grpSp>
                  <p:nvGrpSpPr>
                    <p:cNvPr id="81" name="Gruppieren 80"/>
                    <p:cNvGrpSpPr/>
                    <p:nvPr/>
                  </p:nvGrpSpPr>
                  <p:grpSpPr>
                    <a:xfrm>
                      <a:off x="962267" y="4815082"/>
                      <a:ext cx="940526" cy="1845899"/>
                      <a:chOff x="791151" y="4817687"/>
                      <a:chExt cx="940526" cy="1845899"/>
                    </a:xfrm>
                  </p:grpSpPr>
                  <p:sp>
                    <p:nvSpPr>
                      <p:cNvPr id="22" name="Rechteck 21"/>
                      <p:cNvSpPr/>
                      <p:nvPr/>
                    </p:nvSpPr>
                    <p:spPr>
                      <a:xfrm rot="5400000">
                        <a:off x="338464" y="5270374"/>
                        <a:ext cx="1845899" cy="940526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de-DE"/>
                      </a:p>
                    </p:txBody>
                  </p:sp>
                  <p:pic>
                    <p:nvPicPr>
                      <p:cNvPr id="47" name="Grafik 46"/>
                      <p:cNvPicPr>
                        <a:picLocks noChangeAspect="1"/>
                      </p:cNvPicPr>
                      <p:nvPr/>
                    </p:nvPicPr>
                    <p:blipFill>
                      <a:blip r:embed="rId11" cstate="print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847217" y="4880102"/>
                        <a:ext cx="828394" cy="482798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48" name="Grafik 47"/>
                      <p:cNvPicPr>
                        <a:picLocks noChangeAspect="1"/>
                      </p:cNvPicPr>
                      <p:nvPr/>
                    </p:nvPicPr>
                    <p:blipFill>
                      <a:blip r:embed="rId14" cstate="print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10800000" flipV="1">
                        <a:off x="847215" y="5918722"/>
                        <a:ext cx="828396" cy="667664"/>
                      </a:xfrm>
                      <a:prstGeom prst="rect">
                        <a:avLst/>
                      </a:prstGeom>
                    </p:spPr>
                  </p:pic>
                </p:grpSp>
                <p:grpSp>
                  <p:nvGrpSpPr>
                    <p:cNvPr id="82" name="Gruppieren 81"/>
                    <p:cNvGrpSpPr/>
                    <p:nvPr/>
                  </p:nvGrpSpPr>
                  <p:grpSpPr>
                    <a:xfrm>
                      <a:off x="2214981" y="4815083"/>
                      <a:ext cx="940526" cy="1845899"/>
                      <a:chOff x="2293951" y="4815082"/>
                      <a:chExt cx="940526" cy="1845899"/>
                    </a:xfrm>
                  </p:grpSpPr>
                  <p:sp>
                    <p:nvSpPr>
                      <p:cNvPr id="23" name="Rechteck 22"/>
                      <p:cNvSpPr/>
                      <p:nvPr/>
                    </p:nvSpPr>
                    <p:spPr>
                      <a:xfrm rot="5400000">
                        <a:off x="1841264" y="5267769"/>
                        <a:ext cx="1845899" cy="940526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de-DE"/>
                      </a:p>
                    </p:txBody>
                  </p:sp>
                  <p:pic>
                    <p:nvPicPr>
                      <p:cNvPr id="50" name="Grafik 49"/>
                      <p:cNvPicPr>
                        <a:picLocks noChangeAspect="1"/>
                      </p:cNvPicPr>
                      <p:nvPr/>
                    </p:nvPicPr>
                    <p:blipFill>
                      <a:blip r:embed="rId11" cstate="print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2327453" y="4956866"/>
                        <a:ext cx="828394" cy="482798"/>
                      </a:xfrm>
                      <a:prstGeom prst="rect">
                        <a:avLst/>
                      </a:prstGeom>
                    </p:spPr>
                  </p:pic>
                </p:grpSp>
              </p:grpSp>
              <p:pic>
                <p:nvPicPr>
                  <p:cNvPr id="101" name="Grafik 100"/>
                  <p:cNvPicPr>
                    <a:picLocks noChangeAspect="1"/>
                  </p:cNvPicPr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2439066" y="5772079"/>
                    <a:ext cx="409754" cy="811702"/>
                  </a:xfrm>
                  <a:prstGeom prst="rect">
                    <a:avLst/>
                  </a:prstGeom>
                </p:spPr>
              </p:pic>
            </p:grpSp>
            <p:cxnSp>
              <p:nvCxnSpPr>
                <p:cNvPr id="104" name="Gerader Verbinder 103"/>
                <p:cNvCxnSpPr>
                  <a:endCxn id="48" idx="0"/>
                </p:cNvCxnSpPr>
                <p:nvPr/>
              </p:nvCxnSpPr>
              <p:spPr>
                <a:xfrm>
                  <a:off x="1432529" y="5360295"/>
                  <a:ext cx="0" cy="555822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" name="Gerader Verbinder 105"/>
                <p:cNvCxnSpPr/>
                <p:nvPr/>
              </p:nvCxnSpPr>
              <p:spPr>
                <a:xfrm>
                  <a:off x="2643943" y="5387411"/>
                  <a:ext cx="0" cy="332414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4" name="Gruppieren 133"/>
              <p:cNvGrpSpPr/>
              <p:nvPr/>
            </p:nvGrpSpPr>
            <p:grpSpPr>
              <a:xfrm>
                <a:off x="3412650" y="4818080"/>
                <a:ext cx="940526" cy="1845899"/>
                <a:chOff x="5875552" y="4815083"/>
                <a:chExt cx="940526" cy="1845899"/>
              </a:xfrm>
            </p:grpSpPr>
            <p:grpSp>
              <p:nvGrpSpPr>
                <p:cNvPr id="135" name="Gruppieren 134"/>
                <p:cNvGrpSpPr/>
                <p:nvPr/>
              </p:nvGrpSpPr>
              <p:grpSpPr>
                <a:xfrm>
                  <a:off x="5875552" y="4815083"/>
                  <a:ext cx="940526" cy="1845899"/>
                  <a:chOff x="3885152" y="4815082"/>
                  <a:chExt cx="940526" cy="1845899"/>
                </a:xfrm>
              </p:grpSpPr>
              <p:sp>
                <p:nvSpPr>
                  <p:cNvPr id="137" name="Rechteck 136"/>
                  <p:cNvSpPr/>
                  <p:nvPr/>
                </p:nvSpPr>
                <p:spPr>
                  <a:xfrm rot="5400000">
                    <a:off x="3432465" y="5267769"/>
                    <a:ext cx="1845899" cy="940526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pic>
                <p:nvPicPr>
                  <p:cNvPr id="138" name="Grafik 137"/>
                  <p:cNvPicPr>
                    <a:picLocks noChangeAspect="1"/>
                  </p:cNvPicPr>
                  <p:nvPr/>
                </p:nvPicPr>
                <p:blipFill>
                  <a:blip r:embed="rId11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976406" y="4896767"/>
                    <a:ext cx="828394" cy="482798"/>
                  </a:xfrm>
                  <a:prstGeom prst="rect">
                    <a:avLst/>
                  </a:prstGeom>
                </p:spPr>
              </p:pic>
            </p:grpSp>
            <p:cxnSp>
              <p:nvCxnSpPr>
                <p:cNvPr id="136" name="Gerader Verbinder 135"/>
                <p:cNvCxnSpPr/>
                <p:nvPr/>
              </p:nvCxnSpPr>
              <p:spPr>
                <a:xfrm>
                  <a:off x="6334888" y="5385240"/>
                  <a:ext cx="0" cy="30657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141" name="Grafik 140"/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51993" y="5733708"/>
              <a:ext cx="855484" cy="838106"/>
            </a:xfrm>
            <a:prstGeom prst="rect">
              <a:avLst/>
            </a:prstGeom>
          </p:spPr>
        </p:pic>
      </p:grpSp>
      <p:grpSp>
        <p:nvGrpSpPr>
          <p:cNvPr id="151" name="Gruppieren 150"/>
          <p:cNvGrpSpPr/>
          <p:nvPr/>
        </p:nvGrpSpPr>
        <p:grpSpPr>
          <a:xfrm>
            <a:off x="3503904" y="168826"/>
            <a:ext cx="4742089" cy="1272992"/>
            <a:chOff x="3503904" y="168826"/>
            <a:chExt cx="4742089" cy="1272992"/>
          </a:xfrm>
        </p:grpSpPr>
        <p:pic>
          <p:nvPicPr>
            <p:cNvPr id="150" name="Grafik 149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3503904" y="168826"/>
              <a:ext cx="1469215" cy="1167719"/>
            </a:xfrm>
            <a:prstGeom prst="rect">
              <a:avLst/>
            </a:prstGeom>
          </p:spPr>
        </p:pic>
        <p:grpSp>
          <p:nvGrpSpPr>
            <p:cNvPr id="78" name="Gruppieren 77"/>
            <p:cNvGrpSpPr/>
            <p:nvPr/>
          </p:nvGrpSpPr>
          <p:grpSpPr>
            <a:xfrm>
              <a:off x="3694852" y="196984"/>
              <a:ext cx="4551141" cy="1244834"/>
              <a:chOff x="3694852" y="196984"/>
              <a:chExt cx="4551141" cy="1244834"/>
            </a:xfrm>
          </p:grpSpPr>
          <p:grpSp>
            <p:nvGrpSpPr>
              <p:cNvPr id="59" name="Gruppieren 58"/>
              <p:cNvGrpSpPr/>
              <p:nvPr/>
            </p:nvGrpSpPr>
            <p:grpSpPr>
              <a:xfrm>
                <a:off x="5806368" y="196984"/>
                <a:ext cx="2439625" cy="1118506"/>
                <a:chOff x="5806368" y="196984"/>
                <a:chExt cx="2439625" cy="1118506"/>
              </a:xfrm>
            </p:grpSpPr>
            <p:grpSp>
              <p:nvGrpSpPr>
                <p:cNvPr id="54" name="Gruppieren 53"/>
                <p:cNvGrpSpPr/>
                <p:nvPr/>
              </p:nvGrpSpPr>
              <p:grpSpPr>
                <a:xfrm rot="5400000">
                  <a:off x="5834486" y="518478"/>
                  <a:ext cx="405597" cy="461833"/>
                  <a:chOff x="6521880" y="2861540"/>
                  <a:chExt cx="405597" cy="461833"/>
                </a:xfrm>
              </p:grpSpPr>
              <p:sp>
                <p:nvSpPr>
                  <p:cNvPr id="55" name="Pfeil nach rechts 54"/>
                  <p:cNvSpPr/>
                  <p:nvPr/>
                </p:nvSpPr>
                <p:spPr>
                  <a:xfrm rot="16200000">
                    <a:off x="6371678" y="3011742"/>
                    <a:ext cx="461832" cy="161427"/>
                  </a:xfrm>
                  <a:prstGeom prst="rightArrow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56" name="Pfeil nach rechts 55"/>
                  <p:cNvSpPr/>
                  <p:nvPr/>
                </p:nvSpPr>
                <p:spPr>
                  <a:xfrm rot="5400000">
                    <a:off x="6615848" y="3011743"/>
                    <a:ext cx="461832" cy="161427"/>
                  </a:xfrm>
                  <a:prstGeom prst="rightArrow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</p:grpSp>
            <p:pic>
              <p:nvPicPr>
                <p:cNvPr id="58" name="Grafik 57"/>
                <p:cNvPicPr>
                  <a:picLocks noChangeAspect="1"/>
                </p:cNvPicPr>
                <p:nvPr/>
              </p:nvPicPr>
              <p:blipFill>
                <a:blip r:embed="rId1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633733" y="196984"/>
                  <a:ext cx="1612260" cy="1118506"/>
                </a:xfrm>
                <a:prstGeom prst="rect">
                  <a:avLst/>
                </a:prstGeom>
              </p:spPr>
            </p:pic>
          </p:grpSp>
          <p:grpSp>
            <p:nvGrpSpPr>
              <p:cNvPr id="75" name="Gruppieren 74"/>
              <p:cNvGrpSpPr/>
              <p:nvPr/>
            </p:nvGrpSpPr>
            <p:grpSpPr>
              <a:xfrm>
                <a:off x="3694852" y="979985"/>
                <a:ext cx="405597" cy="461833"/>
                <a:chOff x="6524300" y="3414197"/>
                <a:chExt cx="405597" cy="461833"/>
              </a:xfrm>
            </p:grpSpPr>
            <p:sp>
              <p:nvSpPr>
                <p:cNvPr id="76" name="Pfeil nach rechts 75"/>
                <p:cNvSpPr/>
                <p:nvPr/>
              </p:nvSpPr>
              <p:spPr>
                <a:xfrm rot="16200000">
                  <a:off x="6374098" y="3564399"/>
                  <a:ext cx="461832" cy="161427"/>
                </a:xfrm>
                <a:prstGeom prst="rightArrow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77" name="Pfeil nach rechts 76"/>
                <p:cNvSpPr/>
                <p:nvPr/>
              </p:nvSpPr>
              <p:spPr>
                <a:xfrm rot="5400000">
                  <a:off x="6618268" y="3564400"/>
                  <a:ext cx="461832" cy="161427"/>
                </a:xfrm>
                <a:prstGeom prst="rightArrow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</p:grpSp>
      </p:grpSp>
      <p:grpSp>
        <p:nvGrpSpPr>
          <p:cNvPr id="149" name="Gruppieren 148"/>
          <p:cNvGrpSpPr/>
          <p:nvPr/>
        </p:nvGrpSpPr>
        <p:grpSpPr>
          <a:xfrm>
            <a:off x="4531204" y="1262862"/>
            <a:ext cx="3714789" cy="1464005"/>
            <a:chOff x="4531204" y="1262862"/>
            <a:chExt cx="3714789" cy="1464005"/>
          </a:xfrm>
        </p:grpSpPr>
        <p:grpSp>
          <p:nvGrpSpPr>
            <p:cNvPr id="124" name="Gruppieren 123"/>
            <p:cNvGrpSpPr/>
            <p:nvPr/>
          </p:nvGrpSpPr>
          <p:grpSpPr>
            <a:xfrm>
              <a:off x="4531204" y="1619187"/>
              <a:ext cx="3714789" cy="1107680"/>
              <a:chOff x="4516928" y="1619187"/>
              <a:chExt cx="3714789" cy="1107680"/>
            </a:xfrm>
          </p:grpSpPr>
          <p:grpSp>
            <p:nvGrpSpPr>
              <p:cNvPr id="71" name="Gruppieren 70"/>
              <p:cNvGrpSpPr/>
              <p:nvPr/>
            </p:nvGrpSpPr>
            <p:grpSpPr>
              <a:xfrm>
                <a:off x="5020438" y="1619187"/>
                <a:ext cx="3211279" cy="1107680"/>
                <a:chOff x="4754094" y="1619629"/>
                <a:chExt cx="3211279" cy="1107680"/>
              </a:xfrm>
            </p:grpSpPr>
            <p:grpSp>
              <p:nvGrpSpPr>
                <p:cNvPr id="37" name="Gruppieren 36"/>
                <p:cNvGrpSpPr/>
                <p:nvPr/>
              </p:nvGrpSpPr>
              <p:grpSpPr>
                <a:xfrm>
                  <a:off x="5253711" y="1619629"/>
                  <a:ext cx="2711662" cy="1107680"/>
                  <a:chOff x="5593623" y="1833551"/>
                  <a:chExt cx="2711662" cy="1107680"/>
                </a:xfrm>
              </p:grpSpPr>
              <p:pic>
                <p:nvPicPr>
                  <p:cNvPr id="27" name="Grafik 26"/>
                  <p:cNvPicPr>
                    <a:picLocks noChangeAspect="1"/>
                  </p:cNvPicPr>
                  <p:nvPr/>
                </p:nvPicPr>
                <p:blipFill>
                  <a:blip r:embed="rId19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593623" y="1833551"/>
                    <a:ext cx="1092104" cy="1107680"/>
                  </a:xfrm>
                  <a:prstGeom prst="rect">
                    <a:avLst/>
                  </a:prstGeom>
                </p:spPr>
              </p:pic>
              <p:pic>
                <p:nvPicPr>
                  <p:cNvPr id="29" name="Grafik 28"/>
                  <p:cNvPicPr>
                    <a:picLocks noChangeAspect="1"/>
                  </p:cNvPicPr>
                  <p:nvPr/>
                </p:nvPicPr>
                <p:blipFill>
                  <a:blip r:embed="rId20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182327" y="1988431"/>
                    <a:ext cx="1122958" cy="793090"/>
                  </a:xfrm>
                  <a:prstGeom prst="rect">
                    <a:avLst/>
                  </a:prstGeom>
                </p:spPr>
              </p:pic>
              <p:grpSp>
                <p:nvGrpSpPr>
                  <p:cNvPr id="34" name="Gruppieren 33"/>
                  <p:cNvGrpSpPr/>
                  <p:nvPr/>
                </p:nvGrpSpPr>
                <p:grpSpPr>
                  <a:xfrm rot="5400000">
                    <a:off x="6713845" y="2154059"/>
                    <a:ext cx="405597" cy="461833"/>
                    <a:chOff x="6524300" y="3414197"/>
                    <a:chExt cx="405597" cy="461833"/>
                  </a:xfrm>
                </p:grpSpPr>
                <p:sp>
                  <p:nvSpPr>
                    <p:cNvPr id="35" name="Pfeil nach rechts 34"/>
                    <p:cNvSpPr/>
                    <p:nvPr/>
                  </p:nvSpPr>
                  <p:spPr>
                    <a:xfrm rot="16200000">
                      <a:off x="6374098" y="3564399"/>
                      <a:ext cx="461832" cy="161427"/>
                    </a:xfrm>
                    <a:prstGeom prst="rightArrow">
                      <a:avLst/>
                    </a:prstGeom>
                  </p:spPr>
                  <p:style>
                    <a:lnRef idx="2">
                      <a:schemeClr val="accent2">
                        <a:shade val="50000"/>
                      </a:schemeClr>
                    </a:lnRef>
                    <a:fillRef idx="1">
                      <a:schemeClr val="accent2"/>
                    </a:fillRef>
                    <a:effectRef idx="0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de-DE"/>
                    </a:p>
                  </p:txBody>
                </p:sp>
                <p:sp>
                  <p:nvSpPr>
                    <p:cNvPr id="36" name="Pfeil nach rechts 35"/>
                    <p:cNvSpPr/>
                    <p:nvPr/>
                  </p:nvSpPr>
                  <p:spPr>
                    <a:xfrm rot="5400000">
                      <a:off x="6618268" y="3564400"/>
                      <a:ext cx="461832" cy="161427"/>
                    </a:xfrm>
                    <a:prstGeom prst="rightArrow">
                      <a:avLst/>
                    </a:prstGeom>
                  </p:spPr>
                  <p:style>
                    <a:lnRef idx="2">
                      <a:schemeClr val="accent2">
                        <a:shade val="50000"/>
                      </a:schemeClr>
                    </a:lnRef>
                    <a:fillRef idx="1">
                      <a:schemeClr val="accent2"/>
                    </a:fillRef>
                    <a:effectRef idx="0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de-DE"/>
                    </a:p>
                  </p:txBody>
                </p:sp>
              </p:grpSp>
            </p:grpSp>
            <p:grpSp>
              <p:nvGrpSpPr>
                <p:cNvPr id="60" name="Gruppieren 59"/>
                <p:cNvGrpSpPr/>
                <p:nvPr/>
              </p:nvGrpSpPr>
              <p:grpSpPr>
                <a:xfrm rot="5400000">
                  <a:off x="4782212" y="1935299"/>
                  <a:ext cx="405597" cy="461833"/>
                  <a:chOff x="6524300" y="3414197"/>
                  <a:chExt cx="405597" cy="461833"/>
                </a:xfrm>
              </p:grpSpPr>
              <p:sp>
                <p:nvSpPr>
                  <p:cNvPr id="61" name="Pfeil nach rechts 60"/>
                  <p:cNvSpPr/>
                  <p:nvPr/>
                </p:nvSpPr>
                <p:spPr>
                  <a:xfrm rot="16200000">
                    <a:off x="6374098" y="3564399"/>
                    <a:ext cx="461832" cy="161427"/>
                  </a:xfrm>
                  <a:prstGeom prst="rightArrow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62" name="Pfeil nach rechts 61"/>
                  <p:cNvSpPr/>
                  <p:nvPr/>
                </p:nvSpPr>
                <p:spPr>
                  <a:xfrm rot="5400000">
                    <a:off x="6618268" y="3564400"/>
                    <a:ext cx="461832" cy="161427"/>
                  </a:xfrm>
                  <a:prstGeom prst="rightArrow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</p:grpSp>
          </p:grpSp>
          <p:pic>
            <p:nvPicPr>
              <p:cNvPr id="122" name="Grafik 121"/>
              <p:cNvPicPr>
                <a:picLocks noChangeAspect="1"/>
              </p:cNvPicPr>
              <p:nvPr/>
            </p:nvPicPr>
            <p:blipFill>
              <a:blip r:embed="rId2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16928" y="1916059"/>
                <a:ext cx="497888" cy="497888"/>
              </a:xfrm>
              <a:prstGeom prst="rect">
                <a:avLst/>
              </a:prstGeom>
            </p:spPr>
          </p:pic>
        </p:grpSp>
        <p:grpSp>
          <p:nvGrpSpPr>
            <p:cNvPr id="148" name="Gruppieren 147"/>
            <p:cNvGrpSpPr/>
            <p:nvPr/>
          </p:nvGrpSpPr>
          <p:grpSpPr>
            <a:xfrm rot="16200000">
              <a:off x="7678762" y="1290980"/>
              <a:ext cx="461833" cy="405597"/>
              <a:chOff x="7855104" y="3458341"/>
              <a:chExt cx="461833" cy="405597"/>
            </a:xfrm>
          </p:grpSpPr>
          <p:sp>
            <p:nvSpPr>
              <p:cNvPr id="146" name="Pfeil nach rechts 145"/>
              <p:cNvSpPr/>
              <p:nvPr/>
            </p:nvSpPr>
            <p:spPr>
              <a:xfrm>
                <a:off x="7855105" y="3458341"/>
                <a:ext cx="461832" cy="161427"/>
              </a:xfrm>
              <a:prstGeom prst="rightArrow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47" name="Pfeil nach rechts 146"/>
              <p:cNvSpPr/>
              <p:nvPr/>
            </p:nvSpPr>
            <p:spPr>
              <a:xfrm rot="10800000">
                <a:off x="7855104" y="3702511"/>
                <a:ext cx="461832" cy="161427"/>
              </a:xfrm>
              <a:prstGeom prst="rightArrow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sp>
        <p:nvSpPr>
          <p:cNvPr id="158" name="Textfeld 157"/>
          <p:cNvSpPr txBox="1"/>
          <p:nvPr/>
        </p:nvSpPr>
        <p:spPr>
          <a:xfrm>
            <a:off x="4958745" y="1026792"/>
            <a:ext cx="253787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de-DE" dirty="0" smtClean="0"/>
              <a:t>Abstraktion</a:t>
            </a:r>
            <a:r>
              <a:rPr lang="de-DE" dirty="0"/>
              <a:t/>
            </a:r>
            <a:br>
              <a:rPr lang="de-DE" dirty="0"/>
            </a:br>
            <a:r>
              <a:rPr lang="de-DE" dirty="0" smtClean="0"/>
              <a:t>und Digitalisierung</a:t>
            </a:r>
            <a:br>
              <a:rPr lang="de-DE" dirty="0" smtClean="0"/>
            </a:br>
            <a:r>
              <a:rPr lang="de-DE" dirty="0" smtClean="0"/>
              <a:t>der Anlage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de-DE" dirty="0" smtClean="0"/>
              <a:t>Schnittstelle für die</a:t>
            </a:r>
            <a:br>
              <a:rPr lang="de-DE" dirty="0" smtClean="0"/>
            </a:br>
            <a:r>
              <a:rPr lang="de-DE" dirty="0" smtClean="0"/>
              <a:t>Managementschicht</a:t>
            </a:r>
            <a:r>
              <a:rPr lang="de-DE" dirty="0"/>
              <a:t/>
            </a:r>
            <a:br>
              <a:rPr lang="de-DE" dirty="0"/>
            </a:br>
            <a:r>
              <a:rPr lang="de-DE" dirty="0" smtClean="0"/>
              <a:t>und der CPOs</a:t>
            </a:r>
          </a:p>
        </p:txBody>
      </p:sp>
      <p:sp>
        <p:nvSpPr>
          <p:cNvPr id="160" name="Textfeld 159"/>
          <p:cNvSpPr txBox="1"/>
          <p:nvPr/>
        </p:nvSpPr>
        <p:spPr>
          <a:xfrm>
            <a:off x="4476727" y="4934969"/>
            <a:ext cx="1445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de-DE" dirty="0" smtClean="0"/>
              <a:t>Producer</a:t>
            </a:r>
          </a:p>
        </p:txBody>
      </p:sp>
      <p:sp>
        <p:nvSpPr>
          <p:cNvPr id="161" name="Textfeld 160"/>
          <p:cNvSpPr txBox="1"/>
          <p:nvPr/>
        </p:nvSpPr>
        <p:spPr>
          <a:xfrm>
            <a:off x="4483501" y="5366198"/>
            <a:ext cx="15387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de-DE" dirty="0" smtClean="0"/>
              <a:t>Consumer</a:t>
            </a:r>
          </a:p>
        </p:txBody>
      </p:sp>
      <p:sp>
        <p:nvSpPr>
          <p:cNvPr id="162" name="Textfeld 161"/>
          <p:cNvSpPr txBox="1"/>
          <p:nvPr/>
        </p:nvSpPr>
        <p:spPr>
          <a:xfrm>
            <a:off x="4483829" y="5788601"/>
            <a:ext cx="15387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de-DE" dirty="0" smtClean="0"/>
              <a:t>Storage</a:t>
            </a:r>
          </a:p>
        </p:txBody>
      </p:sp>
      <p:sp>
        <p:nvSpPr>
          <p:cNvPr id="163" name="Textfeld 162"/>
          <p:cNvSpPr txBox="1"/>
          <p:nvPr/>
        </p:nvSpPr>
        <p:spPr>
          <a:xfrm>
            <a:off x="4637568" y="2654630"/>
            <a:ext cx="15387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de-DE" dirty="0" smtClean="0"/>
              <a:t>Data</a:t>
            </a:r>
            <a:r>
              <a:rPr lang="de-DE" dirty="0"/>
              <a:t/>
            </a:r>
            <a:br>
              <a:rPr lang="de-DE" dirty="0"/>
            </a:br>
            <a:r>
              <a:rPr lang="de-DE" dirty="0" err="1" smtClean="0"/>
              <a:t>Collector</a:t>
            </a:r>
            <a:endParaRPr lang="de-DE" dirty="0" smtClean="0"/>
          </a:p>
        </p:txBody>
      </p:sp>
      <p:sp>
        <p:nvSpPr>
          <p:cNvPr id="164" name="Textfeld 163"/>
          <p:cNvSpPr txBox="1"/>
          <p:nvPr/>
        </p:nvSpPr>
        <p:spPr>
          <a:xfrm>
            <a:off x="1340207" y="2704939"/>
            <a:ext cx="15387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de-DE" dirty="0" smtClean="0"/>
              <a:t>Handler</a:t>
            </a:r>
          </a:p>
        </p:txBody>
      </p:sp>
      <p:sp>
        <p:nvSpPr>
          <p:cNvPr id="166" name="Textfeld 165"/>
          <p:cNvSpPr txBox="1"/>
          <p:nvPr/>
        </p:nvSpPr>
        <p:spPr>
          <a:xfrm>
            <a:off x="6275876" y="2747638"/>
            <a:ext cx="284778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de-DE" i="1" dirty="0" smtClean="0"/>
              <a:t>Projekt </a:t>
            </a:r>
            <a:r>
              <a:rPr lang="de-DE" i="1" dirty="0" err="1"/>
              <a:t>MYiTOPS</a:t>
            </a:r>
            <a:r>
              <a:rPr lang="de-DE" i="1" dirty="0"/>
              <a:t> (gefördert von BWS plus mit 110 000 Euro) </a:t>
            </a:r>
            <a:endParaRPr lang="de-DE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de-DE" dirty="0" smtClean="0"/>
              <a:t>Doppelabschluss-programme </a:t>
            </a:r>
            <a:r>
              <a:rPr lang="de-DE" dirty="0"/>
              <a:t>(Bachelor)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de-DE" dirty="0" smtClean="0"/>
          </a:p>
        </p:txBody>
      </p:sp>
      <p:sp>
        <p:nvSpPr>
          <p:cNvPr id="169" name="Textfeld 168"/>
          <p:cNvSpPr txBox="1"/>
          <p:nvPr/>
        </p:nvSpPr>
        <p:spPr>
          <a:xfrm>
            <a:off x="900276" y="867988"/>
            <a:ext cx="15387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de-DE" dirty="0" smtClean="0"/>
              <a:t>Monitoring</a:t>
            </a:r>
          </a:p>
        </p:txBody>
      </p:sp>
      <p:sp>
        <p:nvSpPr>
          <p:cNvPr id="170" name="Textfeld 169"/>
          <p:cNvSpPr txBox="1"/>
          <p:nvPr/>
        </p:nvSpPr>
        <p:spPr>
          <a:xfrm>
            <a:off x="2901966" y="398070"/>
            <a:ext cx="20078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de-DE" dirty="0"/>
              <a:t>Management Interface</a:t>
            </a:r>
            <a:endParaRPr lang="de-DE" dirty="0" smtClean="0"/>
          </a:p>
        </p:txBody>
      </p:sp>
      <p:sp>
        <p:nvSpPr>
          <p:cNvPr id="171" name="Textfeld 170"/>
          <p:cNvSpPr txBox="1"/>
          <p:nvPr/>
        </p:nvSpPr>
        <p:spPr>
          <a:xfrm>
            <a:off x="6227682" y="225150"/>
            <a:ext cx="28914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de-DE" dirty="0"/>
              <a:t>OOP-</a:t>
            </a:r>
            <a:r>
              <a:rPr lang="de-DE" dirty="0" err="1"/>
              <a:t>oriented</a:t>
            </a:r>
            <a:r>
              <a:rPr lang="de-DE" dirty="0"/>
              <a:t> </a:t>
            </a:r>
            <a:r>
              <a:rPr lang="de-DE" dirty="0" err="1" smtClean="0"/>
              <a:t>Programming</a:t>
            </a:r>
            <a:r>
              <a:rPr lang="de-DE" dirty="0" smtClean="0"/>
              <a:t> </a:t>
            </a:r>
            <a:r>
              <a:rPr lang="de-DE" dirty="0" err="1" smtClean="0"/>
              <a:t>Paradigm</a:t>
            </a:r>
            <a:endParaRPr lang="de-DE" dirty="0"/>
          </a:p>
        </p:txBody>
      </p:sp>
      <p:sp>
        <p:nvSpPr>
          <p:cNvPr id="172" name="Textfeld 171"/>
          <p:cNvSpPr txBox="1"/>
          <p:nvPr/>
        </p:nvSpPr>
        <p:spPr>
          <a:xfrm>
            <a:off x="853632" y="4113174"/>
            <a:ext cx="3026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de-DE" dirty="0" smtClean="0"/>
              <a:t>Cyber-</a:t>
            </a:r>
            <a:r>
              <a:rPr lang="de-DE" dirty="0" err="1" smtClean="0"/>
              <a:t>Physical</a:t>
            </a:r>
            <a:r>
              <a:rPr lang="de-DE" dirty="0" smtClean="0"/>
              <a:t> Objects</a:t>
            </a:r>
          </a:p>
        </p:txBody>
      </p:sp>
    </p:spTree>
    <p:extLst>
      <p:ext uri="{BB962C8B-B14F-4D97-AF65-F5344CB8AC3E}">
        <p14:creationId xmlns:p14="http://schemas.microsoft.com/office/powerpoint/2010/main" val="3477853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8" grpId="0" build="allAtOnce"/>
      <p:bldP spid="160" grpId="0" build="allAtOnce"/>
      <p:bldP spid="161" grpId="0" build="allAtOnce"/>
      <p:bldP spid="162" grpId="0" build="allAtOnce"/>
      <p:bldP spid="163" grpId="0" build="allAtOnce"/>
      <p:bldP spid="164" grpId="0" build="allAtOnce"/>
      <p:bldP spid="169" grpId="0" build="allAtOnce"/>
      <p:bldP spid="170" grpId="0" build="allAtOnce"/>
      <p:bldP spid="171" grpId="0" build="allAtOnce"/>
      <p:bldP spid="172" grpId="0" build="allAtOnce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Opens different </a:t>
            </a:r>
            <a:r>
              <a:rPr lang="de-DE" dirty="0" err="1"/>
              <a:t>possibilities</a:t>
            </a:r>
            <a:r>
              <a:rPr lang="de-DE" dirty="0"/>
              <a:t>: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/>
          </p:nvPr>
        </p:nvSpPr>
        <p:spPr>
          <a:xfrm>
            <a:off x="1187994" y="2171699"/>
            <a:ext cx="6851106" cy="3055257"/>
          </a:xfrm>
        </p:spPr>
        <p:txBody>
          <a:bodyPr/>
          <a:lstStyle/>
          <a:p>
            <a:endParaRPr lang="de-DE" sz="1800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US" sz="1800" dirty="0"/>
              <a:t>Design of the visualization and usability of energy flows of combined heat and power units (CHPs) on a touch screen</a:t>
            </a:r>
            <a:r>
              <a:rPr lang="en-US" sz="1800" dirty="0" smtClean="0"/>
              <a:t>.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180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1800" dirty="0"/>
              <a:t>Integration of weather data </a:t>
            </a:r>
            <a:endParaRPr lang="en-US" sz="1800" dirty="0" smtClean="0"/>
          </a:p>
          <a:p>
            <a:pPr>
              <a:buFont typeface="Wingdings" panose="05000000000000000000" pitchFamily="2" charset="2"/>
              <a:buChar char="Ø"/>
            </a:pPr>
            <a:endParaRPr lang="en-US" sz="180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1800" dirty="0"/>
              <a:t>Conception of the management of BHKWs for the </a:t>
            </a:r>
            <a:r>
              <a:rPr lang="en-US" sz="1800" dirty="0" err="1"/>
              <a:t>eMobility</a:t>
            </a:r>
            <a:r>
              <a:rPr lang="en-US" sz="1800" dirty="0"/>
              <a:t> (charging station</a:t>
            </a:r>
            <a:r>
              <a:rPr lang="en-US" sz="1800" dirty="0" smtClean="0"/>
              <a:t>)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180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1800" dirty="0"/>
              <a:t>Development and integration of an electrical storage </a:t>
            </a:r>
            <a:r>
              <a:rPr lang="en-US" sz="1800" dirty="0" smtClean="0"/>
              <a:t>device</a:t>
            </a:r>
          </a:p>
          <a:p>
            <a:r>
              <a:rPr lang="en-US" sz="1800" dirty="0" smtClean="0"/>
              <a:t> </a:t>
            </a:r>
            <a:endParaRPr lang="en-US" sz="180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1800" dirty="0"/>
              <a:t>Control of test benches and energy systems via the Internet</a:t>
            </a:r>
            <a:endParaRPr lang="de-DE" sz="1800" dirty="0" smtClean="0"/>
          </a:p>
        </p:txBody>
      </p:sp>
    </p:spTree>
    <p:extLst>
      <p:ext uri="{BB962C8B-B14F-4D97-AF65-F5344CB8AC3E}">
        <p14:creationId xmlns:p14="http://schemas.microsoft.com/office/powerpoint/2010/main" val="2513732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48878" y="1446100"/>
            <a:ext cx="8657584" cy="5762704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99640" y="863600"/>
            <a:ext cx="7785720" cy="1357200"/>
          </a:xfrm>
        </p:spPr>
        <p:txBody>
          <a:bodyPr/>
          <a:lstStyle/>
          <a:p>
            <a:r>
              <a:rPr lang="en-US" dirty="0"/>
              <a:t>How can we work together in the future?</a:t>
            </a:r>
            <a:endParaRPr lang="de-DE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33522">
            <a:off x="4257362" y="2121643"/>
            <a:ext cx="4476750" cy="3238500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914" y="3317802"/>
            <a:ext cx="3810000" cy="2019300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3089" y="3317802"/>
            <a:ext cx="1234849" cy="1234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039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 err="1"/>
              <a:t>What</a:t>
            </a:r>
            <a:r>
              <a:rPr lang="de-DE" b="1" dirty="0"/>
              <a:t> </a:t>
            </a:r>
            <a:r>
              <a:rPr lang="de-DE" b="1" dirty="0" err="1"/>
              <a:t>is</a:t>
            </a:r>
            <a:r>
              <a:rPr lang="de-DE" b="1" dirty="0"/>
              <a:t> </a:t>
            </a:r>
            <a:r>
              <a:rPr lang="de-DE" b="1" dirty="0" err="1"/>
              <a:t>GitHub</a:t>
            </a:r>
            <a:r>
              <a:rPr lang="de-DE" b="1" dirty="0" smtClean="0"/>
              <a:t>?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/>
          </p:nvPr>
        </p:nvSpPr>
        <p:spPr>
          <a:xfrm>
            <a:off x="899640" y="1585800"/>
            <a:ext cx="8228880" cy="2429100"/>
          </a:xfrm>
        </p:spPr>
        <p:txBody>
          <a:bodyPr/>
          <a:lstStyle/>
          <a:p>
            <a:pPr marL="0" indent="0">
              <a:buNone/>
            </a:pPr>
            <a:r>
              <a:rPr lang="en-US" sz="4400" dirty="0" smtClean="0"/>
              <a:t>It lets you and others work together on projects from anywhere.</a:t>
            </a:r>
            <a:endParaRPr lang="de-DE" sz="4400" dirty="0"/>
          </a:p>
        </p:txBody>
      </p:sp>
      <p:sp>
        <p:nvSpPr>
          <p:cNvPr id="4" name="Rechteck 3"/>
          <p:cNvSpPr/>
          <p:nvPr/>
        </p:nvSpPr>
        <p:spPr>
          <a:xfrm>
            <a:off x="549992" y="3932334"/>
            <a:ext cx="848501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What do I have to do to use </a:t>
            </a:r>
            <a:r>
              <a:rPr lang="en-US" sz="4000" dirty="0" smtClean="0">
                <a:solidFill>
                  <a:srgbClr val="FF0000"/>
                </a:solidFill>
              </a:rPr>
              <a:t>GitHub</a:t>
            </a:r>
            <a:r>
              <a:rPr lang="en-US" sz="4000" dirty="0">
                <a:solidFill>
                  <a:srgbClr val="FF0000"/>
                </a:solidFill>
              </a:rPr>
              <a:t>?</a:t>
            </a:r>
            <a:endParaRPr lang="de-DE" sz="4000" dirty="0">
              <a:solidFill>
                <a:srgbClr val="FF0000"/>
              </a:solidFill>
            </a:endParaRPr>
          </a:p>
        </p:txBody>
      </p:sp>
      <p:sp>
        <p:nvSpPr>
          <p:cNvPr id="5" name="Rechteck 4"/>
          <p:cNvSpPr/>
          <p:nvPr/>
        </p:nvSpPr>
        <p:spPr>
          <a:xfrm>
            <a:off x="549992" y="4640220"/>
            <a:ext cx="788549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When would you want to learn it? </a:t>
            </a:r>
            <a:endParaRPr lang="de-DE" sz="4000" dirty="0">
              <a:solidFill>
                <a:srgbClr val="FF0000"/>
              </a:solidFill>
            </a:endParaRPr>
          </a:p>
        </p:txBody>
      </p:sp>
      <p:sp>
        <p:nvSpPr>
          <p:cNvPr id="6" name="Rechteck 5"/>
          <p:cNvSpPr/>
          <p:nvPr/>
        </p:nvSpPr>
        <p:spPr>
          <a:xfrm>
            <a:off x="549992" y="5348106"/>
            <a:ext cx="363593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What can I do?</a:t>
            </a:r>
            <a:endParaRPr lang="de-DE" sz="4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9281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5" grpId="0"/>
      <p:bldP spid="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Software Publications</a:t>
            </a:r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914" y="4092502"/>
            <a:ext cx="3810000" cy="2019300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1725" y="4035334"/>
            <a:ext cx="2391086" cy="2391086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2289" y="4092502"/>
            <a:ext cx="1234849" cy="1234849"/>
          </a:xfrm>
          <a:prstGeom prst="rect">
            <a:avLst/>
          </a:prstGeom>
        </p:spPr>
      </p:pic>
      <p:sp>
        <p:nvSpPr>
          <p:cNvPr id="7" name="Rechteck 6"/>
          <p:cNvSpPr/>
          <p:nvPr/>
        </p:nvSpPr>
        <p:spPr>
          <a:xfrm>
            <a:off x="5850351" y="6212191"/>
            <a:ext cx="2568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080">
              <a:lnSpc>
                <a:spcPct val="100000"/>
              </a:lnSpc>
              <a:buClr>
                <a:srgbClr val="000000"/>
              </a:buClr>
            </a:pPr>
            <a:r>
              <a:rPr lang="de-DE" spc="-1" dirty="0" smtClean="0">
                <a:uFill>
                  <a:solidFill>
                    <a:srgbClr val="FFFFFF"/>
                  </a:solidFill>
                </a:uFill>
              </a:rPr>
              <a:t>GitHub.com/</a:t>
            </a:r>
            <a:r>
              <a:rPr lang="de-DE" spc="-1" dirty="0" err="1" smtClean="0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</a:rPr>
              <a:t>ikkuengine</a:t>
            </a:r>
            <a:endParaRPr lang="de-DE" spc="-1" dirty="0">
              <a:solidFill>
                <a:srgbClr val="C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8" name="Rechteck 7"/>
          <p:cNvSpPr/>
          <p:nvPr/>
        </p:nvSpPr>
        <p:spPr>
          <a:xfrm>
            <a:off x="674914" y="1711412"/>
            <a:ext cx="8469086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de-DE" dirty="0"/>
              <a:t>https://</a:t>
            </a:r>
            <a:r>
              <a:rPr lang="de-DE" dirty="0" smtClean="0"/>
              <a:t>github.com/IKKUengine/</a:t>
            </a:r>
            <a:r>
              <a:rPr lang="de-DE" b="1" dirty="0" smtClean="0"/>
              <a:t>SimulatedCPSLabVIEWEnergySystem </a:t>
            </a:r>
            <a:r>
              <a:rPr lang="de-DE" dirty="0" smtClean="0"/>
              <a:t>(LabVIEW)</a:t>
            </a:r>
            <a:endParaRPr lang="de-DE" b="1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de-DE" dirty="0"/>
              <a:t>https://</a:t>
            </a:r>
            <a:r>
              <a:rPr lang="de-DE" dirty="0" smtClean="0"/>
              <a:t>github.com/IKKUengine/</a:t>
            </a:r>
            <a:r>
              <a:rPr lang="de-DE" b="1" dirty="0" smtClean="0"/>
              <a:t>CHPefficiency </a:t>
            </a:r>
            <a:r>
              <a:rPr lang="de-DE" dirty="0" smtClean="0"/>
              <a:t>(Python)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de-DE" dirty="0"/>
          </a:p>
          <a:p>
            <a:r>
              <a:rPr lang="de-DE" dirty="0" smtClean="0"/>
              <a:t>Will </a:t>
            </a:r>
            <a:r>
              <a:rPr lang="de-DE" dirty="0"/>
              <a:t>follow </a:t>
            </a:r>
            <a:r>
              <a:rPr lang="de-DE" dirty="0" err="1"/>
              <a:t>soon</a:t>
            </a:r>
            <a:r>
              <a:rPr lang="de-DE" dirty="0"/>
              <a:t>:</a:t>
            </a:r>
            <a:endParaRPr lang="de-DE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de-DE" dirty="0"/>
              <a:t>https://</a:t>
            </a:r>
            <a:r>
              <a:rPr lang="de-DE" dirty="0" smtClean="0"/>
              <a:t>github.com/IKKUengine/</a:t>
            </a:r>
            <a:r>
              <a:rPr lang="de-DE" b="1" dirty="0" smtClean="0"/>
              <a:t>SingleServerCHPefficiency </a:t>
            </a:r>
            <a:r>
              <a:rPr lang="de-DE" dirty="0" smtClean="0"/>
              <a:t>(LabVIEW)</a:t>
            </a:r>
            <a:endParaRPr lang="de-DE" b="1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de-DE" dirty="0"/>
              <a:t>https://</a:t>
            </a:r>
            <a:r>
              <a:rPr lang="de-DE" dirty="0" smtClean="0"/>
              <a:t>github.com/IKKUengine/</a:t>
            </a:r>
            <a:r>
              <a:rPr lang="de-DE" b="1" dirty="0" smtClean="0"/>
              <a:t>ThreadedEtaNetServer </a:t>
            </a:r>
            <a:r>
              <a:rPr lang="de-DE" dirty="0" smtClean="0"/>
              <a:t>(C++/Qt5.8)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de-DE" dirty="0"/>
              <a:t>https://</a:t>
            </a:r>
            <a:r>
              <a:rPr lang="de-DE" dirty="0" smtClean="0"/>
              <a:t>github.com/IKKUengine/</a:t>
            </a:r>
            <a:r>
              <a:rPr lang="de-DE" b="1" dirty="0" smtClean="0"/>
              <a:t>CPOEtaNetClient </a:t>
            </a:r>
            <a:r>
              <a:rPr lang="de-DE" dirty="0"/>
              <a:t>(C++/Qt5.8</a:t>
            </a:r>
            <a:r>
              <a:rPr lang="de-DE" dirty="0" smtClean="0"/>
              <a:t>)</a:t>
            </a:r>
            <a:endParaRPr lang="de-DE" b="1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20292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CustomShape 1"/>
          <p:cNvSpPr/>
          <p:nvPr/>
        </p:nvSpPr>
        <p:spPr>
          <a:xfrm>
            <a:off x="961425" y="1754251"/>
            <a:ext cx="7467040" cy="490833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1080">
              <a:buClr>
                <a:srgbClr val="000000"/>
              </a:buClr>
            </a:pPr>
            <a:r>
              <a:rPr lang="de-DE" sz="1600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Fist </a:t>
            </a:r>
            <a:r>
              <a:rPr lang="de-DE" sz="1600" b="1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day</a:t>
            </a:r>
            <a:r>
              <a:rPr lang="de-DE" sz="1600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: </a:t>
            </a:r>
            <a:r>
              <a:rPr lang="en-US" sz="1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Presentation and </a:t>
            </a:r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Group </a:t>
            </a:r>
            <a:r>
              <a:rPr lang="en-US" sz="1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Work</a:t>
            </a:r>
            <a:endParaRPr lang="de-DE" sz="1600" b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1080">
              <a:buClr>
                <a:srgbClr val="000000"/>
              </a:buClr>
            </a:pPr>
            <a:r>
              <a:rPr lang="de-DE" sz="1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Morning</a:t>
            </a: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: </a:t>
            </a:r>
            <a:r>
              <a:rPr lang="de-DE" sz="1600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State </a:t>
            </a:r>
            <a:r>
              <a:rPr lang="de-DE" sz="1600" b="1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of</a:t>
            </a:r>
            <a:r>
              <a:rPr lang="de-DE" sz="16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de-DE" sz="1600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Technology</a:t>
            </a:r>
            <a:r>
              <a:rPr lang="de-DE" sz="16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de-DE" sz="1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	</a:t>
            </a:r>
          </a:p>
          <a:p>
            <a:pPr marL="1080">
              <a:buClr>
                <a:srgbClr val="000000"/>
              </a:buClr>
            </a:pP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	</a:t>
            </a:r>
            <a:r>
              <a:rPr lang="de-DE" sz="1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	</a:t>
            </a:r>
            <a:r>
              <a:rPr lang="de-DE" sz="1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Definition </a:t>
            </a:r>
            <a:r>
              <a:rPr lang="de-DE" sz="16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of</a:t>
            </a:r>
            <a:r>
              <a:rPr lang="de-DE" sz="1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de-DE" sz="16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Digitalisation</a:t>
            </a: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	</a:t>
            </a:r>
            <a:endParaRPr lang="de-DE" sz="16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1080">
              <a:buClr>
                <a:srgbClr val="000000"/>
              </a:buClr>
            </a:pP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	</a:t>
            </a:r>
            <a:r>
              <a:rPr lang="de-DE" sz="1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	</a:t>
            </a:r>
            <a:r>
              <a:rPr lang="en-US" sz="1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Cyber-physical </a:t>
            </a:r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</a:t>
            </a:r>
            <a:r>
              <a:rPr lang="en-US" sz="1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ystems</a:t>
            </a:r>
            <a:endParaRPr lang="de-DE" sz="16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1080">
              <a:buClr>
                <a:srgbClr val="000000"/>
              </a:buClr>
            </a:pPr>
            <a:r>
              <a:rPr lang="de-DE" sz="1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		Embedded Systems</a:t>
            </a: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	</a:t>
            </a:r>
            <a:endParaRPr lang="de-DE" sz="16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1080">
              <a:buClr>
                <a:srgbClr val="000000"/>
              </a:buClr>
            </a:pPr>
            <a:r>
              <a:rPr lang="en-US" sz="1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		Internet and Cyber Security</a:t>
            </a:r>
            <a:r>
              <a:rPr lang="de-DE" sz="1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	</a:t>
            </a:r>
          </a:p>
          <a:p>
            <a:pPr marL="1080">
              <a:buClr>
                <a:srgbClr val="000000"/>
              </a:buClr>
            </a:pPr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	</a:t>
            </a:r>
            <a:r>
              <a:rPr lang="en-US" sz="1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Group Work </a:t>
            </a:r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+ Discussion about results</a:t>
            </a:r>
            <a:endParaRPr lang="de-DE" sz="16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1080">
              <a:buClr>
                <a:srgbClr val="000000"/>
              </a:buClr>
            </a:pPr>
            <a:r>
              <a:rPr lang="de-DE" sz="16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(Textkörper)"/>
              </a:rPr>
              <a:t>Afternoon</a:t>
            </a: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(Textkörper)"/>
              </a:rPr>
              <a:t>: </a:t>
            </a:r>
            <a:r>
              <a:rPr lang="de-DE" sz="16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(Textkörper)"/>
              </a:rPr>
              <a:t>Technical </a:t>
            </a:r>
            <a:r>
              <a:rPr lang="de-DE" sz="1600" b="1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(Textkörper)"/>
              </a:rPr>
              <a:t>R</a:t>
            </a:r>
            <a:r>
              <a:rPr lang="de-DE" sz="1600" b="1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(Textkörper)"/>
              </a:rPr>
              <a:t>equirements</a:t>
            </a:r>
            <a:r>
              <a:rPr lang="de-DE" sz="1600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(Textkörper)"/>
              </a:rPr>
              <a:t> </a:t>
            </a:r>
            <a:r>
              <a:rPr lang="de-DE" sz="16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(Textkörper)"/>
              </a:rPr>
              <a:t>HS-UMT</a:t>
            </a:r>
            <a:endParaRPr lang="de-DE" sz="1600" b="1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 (Textkörper)"/>
            </a:endParaRPr>
          </a:p>
          <a:p>
            <a:pPr marL="1080">
              <a:buClr>
                <a:srgbClr val="000000"/>
              </a:buClr>
            </a:pPr>
            <a:r>
              <a:rPr lang="en-US" sz="1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		</a:t>
            </a:r>
            <a:r>
              <a:rPr lang="de-DE" sz="1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Test </a:t>
            </a:r>
            <a:r>
              <a:rPr lang="de-DE" sz="1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B</a:t>
            </a:r>
            <a:r>
              <a:rPr lang="de-DE" sz="16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enches</a:t>
            </a:r>
            <a:r>
              <a:rPr lang="de-DE" sz="1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de-DE" sz="16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and</a:t>
            </a:r>
            <a:r>
              <a:rPr lang="de-DE" sz="1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System </a:t>
            </a: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</a:t>
            </a:r>
            <a:r>
              <a:rPr lang="de-DE" sz="1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ontrolling</a:t>
            </a:r>
            <a:endParaRPr lang="de-DE" sz="16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1080">
              <a:buClr>
                <a:srgbClr val="000000"/>
              </a:buClr>
            </a:pP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	</a:t>
            </a:r>
            <a:r>
              <a:rPr lang="de-DE" sz="1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	Sensor/</a:t>
            </a:r>
            <a:r>
              <a:rPr lang="de-DE" sz="16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Actor</a:t>
            </a:r>
            <a:r>
              <a:rPr lang="de-DE" sz="1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Interfaces</a:t>
            </a:r>
          </a:p>
          <a:p>
            <a:pPr marL="1080">
              <a:buClr>
                <a:srgbClr val="000000"/>
              </a:buClr>
            </a:pP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	</a:t>
            </a:r>
            <a:r>
              <a:rPr lang="de-DE" sz="1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	Network / Internet</a:t>
            </a:r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	</a:t>
            </a:r>
            <a:endParaRPr lang="en-US" sz="16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1080">
              <a:buClr>
                <a:srgbClr val="000000"/>
              </a:buClr>
            </a:pPr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	</a:t>
            </a:r>
            <a:r>
              <a:rPr lang="en-US" sz="1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	</a:t>
            </a:r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Open-Source and GitHub</a:t>
            </a:r>
          </a:p>
          <a:p>
            <a:pPr marL="1080">
              <a:buClr>
                <a:srgbClr val="000000"/>
              </a:buClr>
            </a:pPr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	</a:t>
            </a:r>
            <a:r>
              <a:rPr lang="en-US" sz="16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Groub</a:t>
            </a:r>
            <a:r>
              <a:rPr lang="en-US" sz="1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Work + </a:t>
            </a:r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Discussion about </a:t>
            </a:r>
            <a:r>
              <a:rPr lang="en-US" sz="1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results		</a:t>
            </a:r>
          </a:p>
          <a:p>
            <a:pPr marL="1080">
              <a:lnSpc>
                <a:spcPct val="150000"/>
              </a:lnSpc>
              <a:buClr>
                <a:srgbClr val="000000"/>
              </a:buClr>
            </a:pPr>
            <a:r>
              <a:rPr lang="en-US" sz="1600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Second day (Morning): </a:t>
            </a:r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Practical </a:t>
            </a:r>
            <a:r>
              <a:rPr lang="en-US" sz="1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Introduction </a:t>
            </a:r>
          </a:p>
          <a:p>
            <a:pPr marL="1080">
              <a:buClr>
                <a:srgbClr val="000000"/>
              </a:buClr>
            </a:pPr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	</a:t>
            </a:r>
            <a:r>
              <a:rPr lang="en-US" sz="1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	</a:t>
            </a:r>
            <a:r>
              <a:rPr lang="de-DE" sz="1600" dirty="0"/>
              <a:t> </a:t>
            </a:r>
            <a:r>
              <a:rPr lang="de-DE" sz="1600" dirty="0" err="1" smtClean="0"/>
              <a:t>introduction</a:t>
            </a:r>
            <a:r>
              <a:rPr lang="de-DE" sz="1600" dirty="0" smtClean="0"/>
              <a:t> </a:t>
            </a:r>
            <a:r>
              <a:rPr lang="de-DE" sz="1600" dirty="0" err="1" smtClean="0"/>
              <a:t>github</a:t>
            </a:r>
            <a:endParaRPr lang="de-DE" sz="1600" dirty="0" smtClean="0"/>
          </a:p>
          <a:p>
            <a:pPr marL="1080">
              <a:buClr>
                <a:srgbClr val="000000"/>
              </a:buClr>
            </a:pPr>
            <a:r>
              <a:rPr lang="de-DE" sz="1600" dirty="0" smtClean="0"/>
              <a:t>		Set </a:t>
            </a:r>
            <a:r>
              <a:rPr lang="de-DE" sz="1600" dirty="0" err="1" smtClean="0"/>
              <a:t>up</a:t>
            </a:r>
            <a:r>
              <a:rPr lang="de-DE" sz="1600" dirty="0"/>
              <a:t> Cyber-</a:t>
            </a:r>
            <a:r>
              <a:rPr lang="de-DE" sz="1600" dirty="0" err="1"/>
              <a:t>physical</a:t>
            </a:r>
            <a:r>
              <a:rPr lang="de-DE" sz="1600" dirty="0"/>
              <a:t> </a:t>
            </a:r>
            <a:r>
              <a:rPr lang="de-DE" sz="1600" dirty="0" err="1"/>
              <a:t>system</a:t>
            </a:r>
            <a:r>
              <a:rPr lang="de-DE" sz="1600" dirty="0"/>
              <a:t> RPI </a:t>
            </a:r>
            <a:endParaRPr lang="de-DE" sz="1600" dirty="0" smtClean="0"/>
          </a:p>
          <a:p>
            <a:pPr marL="1080">
              <a:buClr>
                <a:srgbClr val="000000"/>
              </a:buClr>
            </a:pPr>
            <a:r>
              <a:rPr lang="de-DE" sz="1600" dirty="0"/>
              <a:t>	</a:t>
            </a:r>
            <a:r>
              <a:rPr lang="de-DE" sz="1600" dirty="0" smtClean="0"/>
              <a:t>	</a:t>
            </a:r>
            <a:r>
              <a:rPr lang="de-DE" sz="1600" dirty="0"/>
              <a:t>S</a:t>
            </a:r>
            <a:r>
              <a:rPr lang="de-DE" sz="1600" dirty="0" smtClean="0"/>
              <a:t>et </a:t>
            </a:r>
            <a:r>
              <a:rPr lang="de-DE" sz="1600" dirty="0" err="1" smtClean="0"/>
              <a:t>up</a:t>
            </a:r>
            <a:r>
              <a:rPr lang="de-DE" sz="1600" dirty="0" smtClean="0"/>
              <a:t> Network </a:t>
            </a:r>
            <a:r>
              <a:rPr lang="de-DE" sz="1600" dirty="0" err="1" smtClean="0"/>
              <a:t>and</a:t>
            </a:r>
            <a:r>
              <a:rPr lang="de-DE" sz="1600" dirty="0" smtClean="0"/>
              <a:t> Server </a:t>
            </a:r>
            <a:r>
              <a:rPr lang="de-DE" sz="1600" dirty="0" err="1" smtClean="0"/>
              <a:t>with</a:t>
            </a:r>
            <a:r>
              <a:rPr lang="de-DE" sz="1600" dirty="0" smtClean="0"/>
              <a:t> </a:t>
            </a:r>
            <a:r>
              <a:rPr lang="de-DE" sz="1600" dirty="0" err="1" smtClean="0"/>
              <a:t>Labview</a:t>
            </a:r>
            <a:r>
              <a:rPr lang="de-DE" sz="1600" dirty="0" smtClean="0"/>
              <a:t> </a:t>
            </a:r>
            <a:r>
              <a:rPr lang="de-DE" sz="1600" dirty="0"/>
              <a:t>	</a:t>
            </a:r>
            <a:r>
              <a:rPr lang="de-DE" sz="1600" dirty="0" smtClean="0"/>
              <a:t>	</a:t>
            </a:r>
          </a:p>
          <a:p>
            <a:pPr marL="1080">
              <a:buClr>
                <a:srgbClr val="000000"/>
              </a:buClr>
            </a:pPr>
            <a:r>
              <a:rPr lang="de-DE" sz="1600" dirty="0"/>
              <a:t>	</a:t>
            </a:r>
            <a:r>
              <a:rPr lang="de-DE" sz="1600" dirty="0" smtClean="0"/>
              <a:t>	</a:t>
            </a:r>
            <a:endParaRPr lang="de-DE" sz="1600" dirty="0"/>
          </a:p>
          <a:p>
            <a:pPr marL="1080">
              <a:buClr>
                <a:srgbClr val="000000"/>
              </a:buClr>
            </a:pPr>
            <a:endParaRPr lang="de-DE" sz="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60">
              <a:lnSpc>
                <a:spcPct val="200000"/>
              </a:lnSpc>
            </a:pPr>
            <a:endParaRPr lang="de-DE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60">
              <a:lnSpc>
                <a:spcPct val="100000"/>
              </a:lnSpc>
            </a:pPr>
            <a:endParaRPr lang="de-DE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0" name="CustomShape 2"/>
          <p:cNvSpPr/>
          <p:nvPr/>
        </p:nvSpPr>
        <p:spPr>
          <a:xfrm>
            <a:off x="6947640" y="332640"/>
            <a:ext cx="1727640" cy="336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1" name="CustomShape 3"/>
          <p:cNvSpPr/>
          <p:nvPr/>
        </p:nvSpPr>
        <p:spPr>
          <a:xfrm>
            <a:off x="350532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de-DE" sz="1100" spc="-1" dirty="0" smtClean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06</a:t>
            </a:r>
            <a:r>
              <a:rPr lang="de-DE" sz="1100" b="0" strike="noStrike" spc="-1" dirty="0" smtClean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.11.17</a:t>
            </a:r>
            <a:endParaRPr lang="de-DE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2" name="CustomShape 4"/>
          <p:cNvSpPr/>
          <p:nvPr/>
        </p:nvSpPr>
        <p:spPr>
          <a:xfrm>
            <a:off x="6151320" y="6356520"/>
            <a:ext cx="265068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0" bIns="45000" anchor="ctr"/>
          <a:lstStyle/>
          <a:p>
            <a:pPr algn="r">
              <a:lnSpc>
                <a:spcPct val="100000"/>
              </a:lnSpc>
            </a:pPr>
            <a:r>
              <a:rPr lang="de-DE" sz="1100" b="0" strike="noStrike" spc="-1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| </a:t>
            </a:r>
            <a:fld id="{C2A128E5-073E-4BA0-8CB0-FB99CCFE2D2D}" type="slidenum">
              <a:rPr lang="de-DE" sz="1100" b="0" strike="noStrike" spc="-1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3</a:t>
            </a:fld>
            <a:endParaRPr lang="de-DE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3" name="CustomShape 5"/>
          <p:cNvSpPr/>
          <p:nvPr/>
        </p:nvSpPr>
        <p:spPr>
          <a:xfrm>
            <a:off x="961425" y="1129651"/>
            <a:ext cx="7785720" cy="624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90000"/>
              </a:lnSpc>
            </a:pP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Workshop is divided into three </a:t>
            </a:r>
            <a:r>
              <a:rPr lang="en-US" sz="28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blocks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CustomShape 1"/>
          <p:cNvSpPr/>
          <p:nvPr/>
        </p:nvSpPr>
        <p:spPr>
          <a:xfrm>
            <a:off x="2079360" y="1010160"/>
            <a:ext cx="5126400" cy="624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90000"/>
              </a:lnSpc>
            </a:pPr>
            <a:r>
              <a:rPr lang="de-DE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Dankeschön…</a:t>
            </a:r>
            <a:endParaRPr lang="de-DE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0" name="CustomShape 2"/>
          <p:cNvSpPr/>
          <p:nvPr/>
        </p:nvSpPr>
        <p:spPr>
          <a:xfrm>
            <a:off x="738085" y="1940211"/>
            <a:ext cx="5122783" cy="4430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7000"/>
              </a:lnSpc>
            </a:pPr>
            <a:r>
              <a:rPr lang="de-DE" sz="2800" b="1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Times New Roman"/>
              </a:rPr>
              <a:t>Contact</a:t>
            </a:r>
            <a:endParaRPr lang="de-DE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7000"/>
              </a:lnSpc>
            </a:pPr>
            <a:endParaRPr lang="de-DE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7000"/>
              </a:lnSpc>
            </a:pPr>
            <a:r>
              <a:rPr lang="de-DE" sz="20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Ferhat Aslan</a:t>
            </a:r>
            <a:endParaRPr lang="de-DE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7000"/>
              </a:lnSpc>
            </a:pPr>
            <a:r>
              <a:rPr lang="de-DE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Institut für Kälte-, Klima- und Umwelttechnik</a:t>
            </a:r>
            <a:endParaRPr lang="de-DE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7000"/>
              </a:lnSpc>
            </a:pPr>
            <a:r>
              <a:rPr lang="de-DE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Tel.: 0721 925-1815</a:t>
            </a:r>
            <a:endParaRPr lang="de-DE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7000"/>
              </a:lnSpc>
            </a:pPr>
            <a:r>
              <a:rPr lang="de-DE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Raum M-U07</a:t>
            </a:r>
            <a:endParaRPr lang="de-DE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7000"/>
              </a:lnSpc>
            </a:pPr>
            <a:r>
              <a:rPr lang="de-DE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E-Mail: ferhat.aslan@hs-karlsruhe.de</a:t>
            </a:r>
            <a:endParaRPr lang="de-DE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7000"/>
              </a:lnSpc>
            </a:pPr>
            <a:endParaRPr lang="de-DE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7000"/>
              </a:lnSpc>
            </a:pPr>
            <a:r>
              <a:rPr lang="de-DE" sz="20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Prof. Dr.-Ing. Maurice Kettner</a:t>
            </a:r>
            <a:endParaRPr lang="de-DE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7000"/>
              </a:lnSpc>
            </a:pPr>
            <a:r>
              <a:rPr lang="de-DE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Fakultät für Maschinenbau und Mechatronik</a:t>
            </a:r>
            <a:endParaRPr lang="de-DE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7000"/>
              </a:lnSpc>
            </a:pPr>
            <a:r>
              <a:rPr lang="de-DE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Tel.: 0721 925-1845</a:t>
            </a:r>
            <a:endParaRPr lang="de-DE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7000"/>
              </a:lnSpc>
            </a:pPr>
            <a:r>
              <a:rPr lang="de-DE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Raum F-111</a:t>
            </a:r>
            <a:endParaRPr lang="de-DE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7000"/>
              </a:lnSpc>
            </a:pPr>
            <a:r>
              <a:rPr lang="de-DE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E-Mail: maurice.kettner@hs-karlsruhe.de</a:t>
            </a:r>
            <a:endParaRPr lang="de-DE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71" name="Picture 17"/>
          <p:cNvPicPr/>
          <p:nvPr/>
        </p:nvPicPr>
        <p:blipFill>
          <a:blip r:embed="rId2"/>
          <a:stretch/>
        </p:blipFill>
        <p:spPr>
          <a:xfrm>
            <a:off x="4906234" y="194040"/>
            <a:ext cx="4007880" cy="441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uppieren 21"/>
          <p:cNvGrpSpPr/>
          <p:nvPr/>
        </p:nvGrpSpPr>
        <p:grpSpPr>
          <a:xfrm>
            <a:off x="6280150" y="3651022"/>
            <a:ext cx="2571752" cy="2694685"/>
            <a:chOff x="6280150" y="3651022"/>
            <a:chExt cx="2571752" cy="2694685"/>
          </a:xfrm>
        </p:grpSpPr>
        <p:pic>
          <p:nvPicPr>
            <p:cNvPr id="19" name="Grafik 1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64302" y="3651022"/>
              <a:ext cx="2387600" cy="1193800"/>
            </a:xfrm>
            <a:prstGeom prst="rect">
              <a:avLst/>
            </a:prstGeom>
          </p:spPr>
        </p:pic>
        <p:pic>
          <p:nvPicPr>
            <p:cNvPr id="18" name="Grafik 1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80150" y="3722785"/>
              <a:ext cx="2184402" cy="2622922"/>
            </a:xfrm>
            <a:prstGeom prst="rect">
              <a:avLst/>
            </a:prstGeom>
          </p:spPr>
        </p:pic>
      </p:grpSp>
      <p:pic>
        <p:nvPicPr>
          <p:cNvPr id="17" name="Grafik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899" y="3722785"/>
            <a:ext cx="2889956" cy="1625600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8350" y="4125832"/>
            <a:ext cx="2971800" cy="2098834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Definition </a:t>
            </a:r>
            <a:r>
              <a:rPr lang="de-DE" sz="3200" dirty="0" err="1"/>
              <a:t>of</a:t>
            </a:r>
            <a:r>
              <a:rPr lang="de-DE" sz="3200" dirty="0"/>
              <a:t> </a:t>
            </a:r>
            <a:r>
              <a:rPr lang="de-DE" sz="3200" dirty="0" err="1"/>
              <a:t>Digitalisation</a:t>
            </a:r>
            <a:endParaRPr lang="de-DE" sz="3200" dirty="0"/>
          </a:p>
        </p:txBody>
      </p:sp>
      <p:sp>
        <p:nvSpPr>
          <p:cNvPr id="4" name="Rechteck 3"/>
          <p:cNvSpPr/>
          <p:nvPr/>
        </p:nvSpPr>
        <p:spPr>
          <a:xfrm>
            <a:off x="778820" y="1657563"/>
            <a:ext cx="8073082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… is </a:t>
            </a:r>
            <a:r>
              <a:rPr lang="en-US" dirty="0"/>
              <a:t>the process of converting information into a </a:t>
            </a:r>
            <a:r>
              <a:rPr lang="en-US" dirty="0">
                <a:hlinkClick r:id="rId7" tooltip="Digital data"/>
              </a:rPr>
              <a:t>digital</a:t>
            </a:r>
            <a:r>
              <a:rPr lang="en-US" dirty="0"/>
              <a:t> (i.e. computer-readable) format, in which the information is organized into </a:t>
            </a:r>
            <a:r>
              <a:rPr lang="en-US" dirty="0" smtClean="0">
                <a:hlinkClick r:id="rId8" tooltip="Bit"/>
              </a:rPr>
              <a:t>bits</a:t>
            </a:r>
            <a:r>
              <a:rPr lang="en-US" dirty="0" smtClean="0"/>
              <a:t>… The </a:t>
            </a:r>
            <a:r>
              <a:rPr lang="en-US" dirty="0"/>
              <a:t>result is called </a:t>
            </a:r>
            <a:r>
              <a:rPr lang="en-US" sz="2400" b="1" i="1" dirty="0">
                <a:hlinkClick r:id="rId7" tooltip="Digital data"/>
              </a:rPr>
              <a:t>digital</a:t>
            </a:r>
            <a:r>
              <a:rPr lang="en-US" sz="2400" b="1" i="1" dirty="0"/>
              <a:t> </a:t>
            </a:r>
            <a:r>
              <a:rPr lang="en-US" sz="2400" b="1" i="1" dirty="0">
                <a:hlinkClick r:id="rId9" tooltip="Group representation"/>
              </a:rPr>
              <a:t>representation</a:t>
            </a:r>
            <a:r>
              <a:rPr lang="en-US" dirty="0"/>
              <a:t> or, more specifically, a </a:t>
            </a:r>
            <a:r>
              <a:rPr lang="en-US" sz="2400" b="1" i="1" dirty="0">
                <a:hlinkClick r:id="rId10" tooltip="Digital image"/>
              </a:rPr>
              <a:t>digital image</a:t>
            </a:r>
            <a:r>
              <a:rPr lang="en-US" dirty="0"/>
              <a:t>, for the </a:t>
            </a:r>
            <a:r>
              <a:rPr lang="en-US" dirty="0" smtClean="0"/>
              <a:t>real </a:t>
            </a:r>
            <a:r>
              <a:rPr lang="en-US" sz="2800" b="1" dirty="0" smtClean="0"/>
              <a:t>object</a:t>
            </a:r>
            <a:r>
              <a:rPr lang="en-US" dirty="0" smtClean="0"/>
              <a:t>…[1, 2]</a:t>
            </a:r>
            <a:endParaRPr lang="de-DE" dirty="0"/>
          </a:p>
        </p:txBody>
      </p:sp>
      <p:sp>
        <p:nvSpPr>
          <p:cNvPr id="7" name="Pfeil nach rechts 6"/>
          <p:cNvSpPr/>
          <p:nvPr/>
        </p:nvSpPr>
        <p:spPr>
          <a:xfrm>
            <a:off x="2514600" y="4838700"/>
            <a:ext cx="1181100" cy="6731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/>
          <p:cNvSpPr/>
          <p:nvPr/>
        </p:nvSpPr>
        <p:spPr>
          <a:xfrm>
            <a:off x="822874" y="5310930"/>
            <a:ext cx="222512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/>
              <a:t>“Real World”</a:t>
            </a:r>
          </a:p>
          <a:p>
            <a:r>
              <a:rPr lang="en-US" sz="2400" b="1" dirty="0"/>
              <a:t>O</a:t>
            </a:r>
            <a:r>
              <a:rPr lang="en-US" sz="2400" b="1" dirty="0" smtClean="0"/>
              <a:t>bject</a:t>
            </a:r>
            <a:endParaRPr lang="de-DE" sz="2400" dirty="0"/>
          </a:p>
        </p:txBody>
      </p:sp>
      <p:sp>
        <p:nvSpPr>
          <p:cNvPr id="10" name="Rechteck 9"/>
          <p:cNvSpPr/>
          <p:nvPr/>
        </p:nvSpPr>
        <p:spPr>
          <a:xfrm>
            <a:off x="6403827" y="5711807"/>
            <a:ext cx="252744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/>
              <a:t>“Digital World”</a:t>
            </a:r>
          </a:p>
          <a:p>
            <a:r>
              <a:rPr lang="en-US" sz="2400" b="1" dirty="0"/>
              <a:t>O</a:t>
            </a:r>
            <a:r>
              <a:rPr lang="en-US" sz="2400" b="1" dirty="0" smtClean="0"/>
              <a:t>bject</a:t>
            </a:r>
            <a:endParaRPr lang="de-DE" sz="2400" dirty="0"/>
          </a:p>
        </p:txBody>
      </p:sp>
      <p:sp>
        <p:nvSpPr>
          <p:cNvPr id="13" name="Pfeil nach rechts 12"/>
          <p:cNvSpPr/>
          <p:nvPr/>
        </p:nvSpPr>
        <p:spPr>
          <a:xfrm>
            <a:off x="5892800" y="4838700"/>
            <a:ext cx="1181100" cy="6731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Rechteck 19"/>
          <p:cNvSpPr/>
          <p:nvPr/>
        </p:nvSpPr>
        <p:spPr>
          <a:xfrm>
            <a:off x="3972870" y="6226403"/>
            <a:ext cx="15311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Converting…</a:t>
            </a:r>
            <a:endParaRPr lang="de-DE" dirty="0"/>
          </a:p>
        </p:txBody>
      </p:sp>
      <p:sp>
        <p:nvSpPr>
          <p:cNvPr id="23" name="Rechteck 22"/>
          <p:cNvSpPr/>
          <p:nvPr/>
        </p:nvSpPr>
        <p:spPr>
          <a:xfrm>
            <a:off x="3569475" y="3705219"/>
            <a:ext cx="26340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Information of the Cat…</a:t>
            </a:r>
            <a:endParaRPr lang="de-DE" dirty="0"/>
          </a:p>
        </p:txBody>
      </p:sp>
      <p:sp>
        <p:nvSpPr>
          <p:cNvPr id="3" name="Rechteck 2"/>
          <p:cNvSpPr/>
          <p:nvPr/>
        </p:nvSpPr>
        <p:spPr>
          <a:xfrm>
            <a:off x="602899" y="3245640"/>
            <a:ext cx="25827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b="1" dirty="0"/>
              <a:t>Digital </a:t>
            </a:r>
            <a:r>
              <a:rPr lang="de-DE" b="1" dirty="0" err="1"/>
              <a:t>transformation</a:t>
            </a:r>
            <a:endParaRPr lang="de-DE" b="1" dirty="0"/>
          </a:p>
        </p:txBody>
      </p:sp>
    </p:spTree>
    <p:extLst>
      <p:ext uri="{BB962C8B-B14F-4D97-AF65-F5344CB8AC3E}">
        <p14:creationId xmlns:p14="http://schemas.microsoft.com/office/powerpoint/2010/main" val="2154527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/>
      <p:bldP spid="10" grpId="0"/>
      <p:bldP spid="13" grpId="0" animBg="1"/>
      <p:bldP spid="20" grpId="0"/>
      <p:bldP spid="2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669" y="1132114"/>
            <a:ext cx="7785720" cy="1038464"/>
          </a:xfrm>
        </p:spPr>
        <p:txBody>
          <a:bodyPr/>
          <a:lstStyle/>
          <a:p>
            <a:r>
              <a:rPr lang="en-US" sz="3200" dirty="0"/>
              <a:t>Examples of established </a:t>
            </a:r>
            <a:r>
              <a:rPr lang="en-US" sz="3200" dirty="0" err="1"/>
              <a:t>digitisation</a:t>
            </a:r>
            <a:r>
              <a:rPr lang="en-US" sz="3200" dirty="0"/>
              <a:t> or digital services </a:t>
            </a:r>
            <a:r>
              <a:rPr lang="en-US" sz="3200" dirty="0" smtClean="0"/>
              <a:t>today:</a:t>
            </a:r>
            <a:endParaRPr lang="de-DE" sz="3200" dirty="0"/>
          </a:p>
        </p:txBody>
      </p:sp>
      <p:sp>
        <p:nvSpPr>
          <p:cNvPr id="3" name="Untertitel 2"/>
          <p:cNvSpPr>
            <a:spLocks noGrp="1"/>
          </p:cNvSpPr>
          <p:nvPr>
            <p:ph type="subTitle"/>
          </p:nvPr>
        </p:nvSpPr>
        <p:spPr>
          <a:xfrm>
            <a:off x="831669" y="2248954"/>
            <a:ext cx="6370320" cy="2462383"/>
          </a:xfrm>
        </p:spPr>
        <p:txBody>
          <a:bodyPr/>
          <a:lstStyle/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sz="2800" dirty="0" smtClean="0"/>
              <a:t>Email</a:t>
            </a:r>
            <a:endParaRPr lang="de-DE" sz="2800" dirty="0"/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sz="2800" dirty="0" smtClean="0"/>
              <a:t>E-</a:t>
            </a:r>
            <a:r>
              <a:rPr lang="de-DE" sz="2800" dirty="0"/>
              <a:t>C</a:t>
            </a:r>
            <a:r>
              <a:rPr lang="de-DE" sz="2800" dirty="0" smtClean="0"/>
              <a:t>ommerce</a:t>
            </a:r>
            <a:endParaRPr lang="de-DE" sz="2800" dirty="0"/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sz="2800" dirty="0" smtClean="0"/>
              <a:t>Navigation </a:t>
            </a:r>
            <a:r>
              <a:rPr lang="de-DE" sz="2800" dirty="0"/>
              <a:t>S</a:t>
            </a:r>
            <a:r>
              <a:rPr lang="de-DE" sz="2800" dirty="0" smtClean="0"/>
              <a:t>ystems</a:t>
            </a:r>
            <a:endParaRPr lang="de-DE" sz="2800" dirty="0"/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sz="2800" dirty="0" smtClean="0"/>
              <a:t>Streaming</a:t>
            </a:r>
            <a:endParaRPr lang="de-DE" sz="2800" dirty="0"/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sz="2800" dirty="0"/>
              <a:t>Language </a:t>
            </a:r>
            <a:r>
              <a:rPr lang="de-DE" sz="2800" dirty="0" err="1" smtClean="0"/>
              <a:t>Assistants</a:t>
            </a:r>
            <a:endParaRPr lang="de-DE" sz="2800" dirty="0" smtClean="0"/>
          </a:p>
        </p:txBody>
      </p:sp>
    </p:spTree>
    <p:extLst>
      <p:ext uri="{BB962C8B-B14F-4D97-AF65-F5344CB8AC3E}">
        <p14:creationId xmlns:p14="http://schemas.microsoft.com/office/powerpoint/2010/main" val="34074660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99640" y="888274"/>
            <a:ext cx="7785720" cy="1019743"/>
          </a:xfrm>
        </p:spPr>
        <p:txBody>
          <a:bodyPr/>
          <a:lstStyle/>
          <a:p>
            <a:r>
              <a:rPr lang="en-US" sz="3200" dirty="0"/>
              <a:t>What is particularly important in </a:t>
            </a:r>
            <a:r>
              <a:rPr lang="en-US" sz="3200" dirty="0" err="1"/>
              <a:t>digitisation</a:t>
            </a:r>
            <a:r>
              <a:rPr lang="en-US" sz="3200" dirty="0" smtClean="0"/>
              <a:t>?</a:t>
            </a:r>
            <a:endParaRPr lang="de-DE" sz="3200" dirty="0"/>
          </a:p>
        </p:txBody>
      </p:sp>
      <p:sp>
        <p:nvSpPr>
          <p:cNvPr id="3" name="Untertitel 2"/>
          <p:cNvSpPr>
            <a:spLocks noGrp="1"/>
          </p:cNvSpPr>
          <p:nvPr>
            <p:ph type="subTitle"/>
          </p:nvPr>
        </p:nvSpPr>
        <p:spPr>
          <a:xfrm>
            <a:off x="678060" y="2073479"/>
            <a:ext cx="8228880" cy="4300080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Form of the data are bits and </a:t>
            </a:r>
            <a:r>
              <a:rPr lang="en-US" sz="2800" dirty="0" smtClean="0"/>
              <a:t>bytes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 smtClean="0"/>
              <a:t>Data </a:t>
            </a:r>
            <a:r>
              <a:rPr lang="de-DE" sz="2800" dirty="0" err="1"/>
              <a:t>exchange</a:t>
            </a:r>
            <a:r>
              <a:rPr lang="de-DE" sz="2800" dirty="0"/>
              <a:t> via a fast </a:t>
            </a:r>
            <a:r>
              <a:rPr lang="de-DE" sz="2800" dirty="0" err="1"/>
              <a:t>and</a:t>
            </a:r>
            <a:r>
              <a:rPr lang="de-DE" sz="2800" dirty="0"/>
              <a:t> </a:t>
            </a:r>
            <a:r>
              <a:rPr lang="de-DE" sz="2800" dirty="0" err="1"/>
              <a:t>efficient</a:t>
            </a:r>
            <a:r>
              <a:rPr lang="de-DE" sz="2800" dirty="0"/>
              <a:t> </a:t>
            </a:r>
            <a:r>
              <a:rPr lang="de-DE" sz="2800" dirty="0" smtClean="0"/>
              <a:t>Internet </a:t>
            </a:r>
            <a:r>
              <a:rPr lang="de-DE" sz="2800" dirty="0" err="1" smtClean="0"/>
              <a:t>or</a:t>
            </a:r>
            <a:r>
              <a:rPr lang="de-DE" sz="2800" dirty="0" smtClean="0"/>
              <a:t> </a:t>
            </a:r>
            <a:r>
              <a:rPr lang="de-DE" sz="2800" dirty="0" err="1" smtClean="0"/>
              <a:t>local</a:t>
            </a:r>
            <a:r>
              <a:rPr lang="de-DE" sz="2800" dirty="0" smtClean="0"/>
              <a:t> </a:t>
            </a:r>
            <a:r>
              <a:rPr lang="de-DE" sz="2800" dirty="0" smtClean="0"/>
              <a:t>Network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DE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Computers and servers are required to process the </a:t>
            </a:r>
            <a:r>
              <a:rPr lang="en-US" sz="2800" dirty="0" smtClean="0"/>
              <a:t>data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 smtClean="0"/>
              <a:t>Input </a:t>
            </a:r>
            <a:r>
              <a:rPr lang="de-DE" sz="2800" dirty="0" err="1"/>
              <a:t>and</a:t>
            </a:r>
            <a:r>
              <a:rPr lang="de-DE" sz="2800" dirty="0"/>
              <a:t> </a:t>
            </a:r>
            <a:r>
              <a:rPr lang="de-DE" sz="2800" dirty="0" err="1"/>
              <a:t>output</a:t>
            </a:r>
            <a:r>
              <a:rPr lang="de-DE" sz="2800" dirty="0"/>
              <a:t> </a:t>
            </a:r>
            <a:r>
              <a:rPr lang="de-DE" sz="2800" dirty="0" smtClean="0"/>
              <a:t>medium </a:t>
            </a:r>
            <a:r>
              <a:rPr lang="de-DE" sz="2800" dirty="0" err="1" smtClean="0"/>
              <a:t>are</a:t>
            </a:r>
            <a:r>
              <a:rPr lang="de-DE" sz="2800" dirty="0"/>
              <a:t> </a:t>
            </a:r>
            <a:r>
              <a:rPr lang="de-DE" sz="2800" dirty="0" err="1" smtClean="0"/>
              <a:t>smartphones</a:t>
            </a:r>
            <a:r>
              <a:rPr lang="de-DE" sz="2800" dirty="0"/>
              <a:t>, intelligent </a:t>
            </a:r>
            <a:r>
              <a:rPr lang="de-DE" sz="2800" dirty="0" err="1"/>
              <a:t>refrigerators</a:t>
            </a:r>
            <a:r>
              <a:rPr lang="de-DE" sz="2800" dirty="0"/>
              <a:t>, </a:t>
            </a:r>
            <a:r>
              <a:rPr lang="de-DE" sz="2800" dirty="0" err="1"/>
              <a:t>autonomous</a:t>
            </a:r>
            <a:r>
              <a:rPr lang="de-DE" sz="2800" dirty="0"/>
              <a:t> </a:t>
            </a:r>
            <a:r>
              <a:rPr lang="de-DE" sz="2800" dirty="0" err="1"/>
              <a:t>cars</a:t>
            </a:r>
            <a:r>
              <a:rPr lang="de-DE" sz="2800" dirty="0"/>
              <a:t>, smart </a:t>
            </a:r>
            <a:r>
              <a:rPr lang="de-DE" sz="2800" dirty="0" err="1"/>
              <a:t>robots</a:t>
            </a:r>
            <a:r>
              <a:rPr lang="de-DE" sz="2800" dirty="0"/>
              <a:t> ...</a:t>
            </a:r>
          </a:p>
        </p:txBody>
      </p:sp>
    </p:spTree>
    <p:extLst>
      <p:ext uri="{BB962C8B-B14F-4D97-AF65-F5344CB8AC3E}">
        <p14:creationId xmlns:p14="http://schemas.microsoft.com/office/powerpoint/2010/main" val="12055970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/>
          </p:nvPr>
        </p:nvSpPr>
        <p:spPr>
          <a:xfrm>
            <a:off x="1136469" y="1058151"/>
            <a:ext cx="7418983" cy="3518264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 err="1"/>
              <a:t>Digitisation</a:t>
            </a:r>
            <a:r>
              <a:rPr lang="en-US" sz="3200" dirty="0"/>
              <a:t> is bringing with it so many major changes that it is seen as the new industrial revolution. </a:t>
            </a:r>
            <a:endParaRPr lang="en-US" sz="3200" dirty="0" smtClean="0"/>
          </a:p>
          <a:p>
            <a:pPr marL="0" indent="0">
              <a:buNone/>
            </a:pPr>
            <a:endParaRPr lang="en-US" sz="3200" dirty="0" smtClean="0"/>
          </a:p>
          <a:p>
            <a:pPr marL="0" indent="0">
              <a:buNone/>
            </a:pPr>
            <a:r>
              <a:rPr lang="en-US" sz="3200" dirty="0" smtClean="0"/>
              <a:t>Industry </a:t>
            </a:r>
            <a:r>
              <a:rPr lang="en-US" sz="3200" dirty="0"/>
              <a:t>4.0 is commonly referred to as the fourth industrial </a:t>
            </a:r>
            <a:r>
              <a:rPr lang="en-US" sz="3200" dirty="0" smtClean="0"/>
              <a:t>revolution. </a:t>
            </a:r>
          </a:p>
          <a:p>
            <a:pPr marL="0" indent="0">
              <a:buNone/>
            </a:pPr>
            <a:endParaRPr lang="en-US" sz="3200" dirty="0" smtClean="0"/>
          </a:p>
          <a:p>
            <a:pPr marL="0" indent="0">
              <a:buNone/>
            </a:pPr>
            <a:r>
              <a:rPr lang="en-US" sz="2800" dirty="0"/>
              <a:t>These revolutions and evolutions </a:t>
            </a:r>
            <a:r>
              <a:rPr lang="en-US" sz="2800" dirty="0" smtClean="0"/>
              <a:t>include:</a:t>
            </a:r>
          </a:p>
        </p:txBody>
      </p:sp>
      <p:sp>
        <p:nvSpPr>
          <p:cNvPr id="4" name="Rechteck 3"/>
          <p:cNvSpPr/>
          <p:nvPr/>
        </p:nvSpPr>
        <p:spPr>
          <a:xfrm>
            <a:off x="3983452" y="4792452"/>
            <a:ext cx="4572000" cy="1846659"/>
          </a:xfrm>
          <a:prstGeom prst="rect">
            <a:avLst/>
          </a:prstGeom>
        </p:spPr>
        <p:txBody>
          <a:bodyPr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/>
              <a:t>Smart City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 smtClean="0"/>
              <a:t>3D-Printer</a:t>
            </a:r>
            <a:endParaRPr lang="de-DE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 smtClean="0"/>
              <a:t>AI </a:t>
            </a:r>
            <a:r>
              <a:rPr lang="de-DE" sz="1600" dirty="0"/>
              <a:t>(</a:t>
            </a:r>
            <a:r>
              <a:rPr lang="de-DE" sz="1600" dirty="0" err="1"/>
              <a:t>Artificial</a:t>
            </a:r>
            <a:r>
              <a:rPr lang="de-DE" sz="1600" dirty="0"/>
              <a:t> </a:t>
            </a:r>
            <a:r>
              <a:rPr lang="de-DE" sz="1600" dirty="0" err="1"/>
              <a:t>Intelligence</a:t>
            </a:r>
            <a:r>
              <a:rPr lang="de-DE" sz="1600" dirty="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 err="1"/>
              <a:t>Blockchain</a:t>
            </a:r>
            <a:endParaRPr lang="de-DE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 err="1" smtClean="0"/>
              <a:t>Crypto</a:t>
            </a:r>
            <a:r>
              <a:rPr lang="de-DE" sz="1600" dirty="0" smtClean="0"/>
              <a:t> </a:t>
            </a:r>
            <a:r>
              <a:rPr lang="de-DE" sz="1600" dirty="0" err="1" smtClean="0"/>
              <a:t>Currencies</a:t>
            </a:r>
            <a:endParaRPr lang="de-DE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 err="1" smtClean="0"/>
              <a:t>Fintech</a:t>
            </a:r>
            <a:r>
              <a:rPr lang="de-DE" sz="1600" dirty="0" smtClean="0"/>
              <a:t> (Financial Technology)</a:t>
            </a:r>
            <a:endParaRPr lang="de-DE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/>
              <a:t>Virtual Reality</a:t>
            </a:r>
          </a:p>
        </p:txBody>
      </p:sp>
      <p:sp>
        <p:nvSpPr>
          <p:cNvPr id="5" name="Rechteck 4"/>
          <p:cNvSpPr/>
          <p:nvPr/>
        </p:nvSpPr>
        <p:spPr>
          <a:xfrm>
            <a:off x="561703" y="4798781"/>
            <a:ext cx="4572000" cy="1815882"/>
          </a:xfrm>
          <a:prstGeom prst="rect">
            <a:avLst/>
          </a:prstGeom>
        </p:spPr>
        <p:txBody>
          <a:bodyPr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 err="1"/>
              <a:t>IoT</a:t>
            </a:r>
            <a:r>
              <a:rPr lang="de-DE" sz="1600" dirty="0"/>
              <a:t> (Internet </a:t>
            </a:r>
            <a:r>
              <a:rPr lang="de-DE" sz="1600" dirty="0" err="1"/>
              <a:t>of</a:t>
            </a:r>
            <a:r>
              <a:rPr lang="de-DE" sz="1600" dirty="0"/>
              <a:t> Things)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/>
              <a:t>Cloud Computing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/>
              <a:t>Big 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/>
              <a:t>Smart Home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 err="1"/>
              <a:t>Connected</a:t>
            </a:r>
            <a:r>
              <a:rPr lang="de-DE" sz="1600" dirty="0"/>
              <a:t> Car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 err="1"/>
              <a:t>Predictive</a:t>
            </a:r>
            <a:r>
              <a:rPr lang="de-DE" sz="1600" dirty="0"/>
              <a:t> </a:t>
            </a:r>
            <a:r>
              <a:rPr lang="de-DE" sz="1600" dirty="0" smtClean="0"/>
              <a:t>Maintenance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 smtClean="0"/>
              <a:t>Smart </a:t>
            </a:r>
            <a:r>
              <a:rPr lang="de-DE" sz="1600" dirty="0" err="1" smtClean="0"/>
              <a:t>Energ</a:t>
            </a:r>
            <a:r>
              <a:rPr lang="de-DE" sz="1600" dirty="0" err="1"/>
              <a:t>y</a:t>
            </a: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38429495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680" y="1393372"/>
            <a:ext cx="7785720" cy="1176497"/>
          </a:xfrm>
        </p:spPr>
        <p:txBody>
          <a:bodyPr/>
          <a:lstStyle/>
          <a:p>
            <a:r>
              <a:rPr lang="en-US" sz="3200" dirty="0"/>
              <a:t>Conversion of the real information into digital? How?</a:t>
            </a:r>
            <a:endParaRPr lang="de-DE" sz="3200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7908" y="2788718"/>
            <a:ext cx="6548846" cy="3181008"/>
          </a:xfrm>
          <a:prstGeom prst="rect">
            <a:avLst/>
          </a:prstGeom>
        </p:spPr>
      </p:pic>
      <p:sp>
        <p:nvSpPr>
          <p:cNvPr id="5" name="Rechteck 4"/>
          <p:cNvSpPr/>
          <p:nvPr/>
        </p:nvSpPr>
        <p:spPr>
          <a:xfrm>
            <a:off x="1227908" y="5788075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dirty="0"/>
          </a:p>
          <a:p>
            <a:r>
              <a:rPr lang="en-US" dirty="0"/>
              <a:t>Industrial revolutions and future </a:t>
            </a:r>
            <a:r>
              <a:rPr lang="en-US" dirty="0" smtClean="0"/>
              <a:t>view [2]</a:t>
            </a:r>
            <a:endParaRPr lang="de-DE" dirty="0"/>
          </a:p>
        </p:txBody>
      </p:sp>
      <p:sp>
        <p:nvSpPr>
          <p:cNvPr id="6" name="Ellipse 5"/>
          <p:cNvSpPr/>
          <p:nvPr/>
        </p:nvSpPr>
        <p:spPr>
          <a:xfrm>
            <a:off x="6052457" y="5059680"/>
            <a:ext cx="1471748" cy="82296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479700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44582" y="1117234"/>
            <a:ext cx="7785720" cy="1077326"/>
          </a:xfrm>
        </p:spPr>
        <p:txBody>
          <a:bodyPr/>
          <a:lstStyle/>
          <a:p>
            <a:r>
              <a:rPr lang="de-DE" sz="3200" dirty="0" smtClean="0"/>
              <a:t>Definition </a:t>
            </a:r>
            <a:r>
              <a:rPr lang="de-DE" sz="3200" dirty="0" err="1" smtClean="0"/>
              <a:t>of</a:t>
            </a:r>
            <a:r>
              <a:rPr lang="de-DE" sz="3200" dirty="0" smtClean="0"/>
              <a:t> </a:t>
            </a:r>
            <a:r>
              <a:rPr lang="en-US" sz="3200" dirty="0"/>
              <a:t>C</a:t>
            </a:r>
            <a:r>
              <a:rPr lang="en-US" sz="3200" dirty="0" smtClean="0"/>
              <a:t>yber-physical Systems </a:t>
            </a:r>
            <a:r>
              <a:rPr lang="en-US" sz="3200" dirty="0"/>
              <a:t>(CPS</a:t>
            </a:r>
            <a:r>
              <a:rPr lang="en-US" sz="3200" dirty="0" smtClean="0"/>
              <a:t>)</a:t>
            </a:r>
            <a:endParaRPr lang="de-DE" sz="3200" dirty="0"/>
          </a:p>
        </p:txBody>
      </p:sp>
      <p:sp>
        <p:nvSpPr>
          <p:cNvPr id="3" name="Untertitel 2"/>
          <p:cNvSpPr>
            <a:spLocks noGrp="1"/>
          </p:cNvSpPr>
          <p:nvPr>
            <p:ph type="subTitle"/>
          </p:nvPr>
        </p:nvSpPr>
        <p:spPr>
          <a:xfrm>
            <a:off x="744582" y="2255520"/>
            <a:ext cx="8228880" cy="2411160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"... linking of real (physical) objects and processes with information processing (virtual) objects and processes via open, partly global and always interconnected information networks" </a:t>
            </a:r>
            <a:endParaRPr lang="en-US" sz="2400" dirty="0" smtClean="0"/>
          </a:p>
          <a:p>
            <a:pPr marL="0" indent="0">
              <a:buNone/>
            </a:pPr>
            <a:r>
              <a:rPr lang="en-US" sz="2400" dirty="0" smtClean="0"/>
              <a:t>VDI </a:t>
            </a:r>
            <a:r>
              <a:rPr lang="en-US" sz="2400" dirty="0"/>
              <a:t>(Association of German Engineers) </a:t>
            </a: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10041294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1336</Words>
  <Application>Microsoft Office PowerPoint</Application>
  <PresentationFormat>Bildschirmpräsentation (4:3)</PresentationFormat>
  <Paragraphs>255</Paragraphs>
  <Slides>30</Slides>
  <Notes>6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4</vt:i4>
      </vt:variant>
      <vt:variant>
        <vt:lpstr>Folientitel</vt:lpstr>
      </vt:variant>
      <vt:variant>
        <vt:i4>30</vt:i4>
      </vt:variant>
    </vt:vector>
  </HeadingPairs>
  <TitlesOfParts>
    <vt:vector size="41" baseType="lpstr">
      <vt:lpstr>Arial</vt:lpstr>
      <vt:lpstr>Arial (Textkörper)</vt:lpstr>
      <vt:lpstr>Calibri</vt:lpstr>
      <vt:lpstr>DejaVu Sans</vt:lpstr>
      <vt:lpstr>Symbol</vt:lpstr>
      <vt:lpstr>Times New Roman</vt:lpstr>
      <vt:lpstr>Wingdings</vt:lpstr>
      <vt:lpstr>Office Theme</vt:lpstr>
      <vt:lpstr>Office Theme</vt:lpstr>
      <vt:lpstr>Office Theme</vt:lpstr>
      <vt:lpstr>Office Theme</vt:lpstr>
      <vt:lpstr>PowerPoint-Präsentation</vt:lpstr>
      <vt:lpstr>PowerPoint-Präsentation</vt:lpstr>
      <vt:lpstr>PowerPoint-Präsentation</vt:lpstr>
      <vt:lpstr>Definition of Digitalisation</vt:lpstr>
      <vt:lpstr>Examples of established digitisation or digital services today:</vt:lpstr>
      <vt:lpstr>What is particularly important in digitisation?</vt:lpstr>
      <vt:lpstr>PowerPoint-Präsentation</vt:lpstr>
      <vt:lpstr>Conversion of the real information into digital? How?</vt:lpstr>
      <vt:lpstr>Definition of Cyber-physical Systems (CPS)</vt:lpstr>
      <vt:lpstr>PowerPoint-Präsentation</vt:lpstr>
      <vt:lpstr>What is meant by IoT? Relationship between IoT and CPS?</vt:lpstr>
      <vt:lpstr>What is particularly important in cyber-physical systems (CPS)?</vt:lpstr>
      <vt:lpstr>The basis for fascinating perspectives of technical systems [3].  Functionalities that have so far only been fulfilled by biological systems: </vt:lpstr>
      <vt:lpstr>PowerPoint-Präsentation</vt:lpstr>
      <vt:lpstr>What is the technical basis of the CPSs?</vt:lpstr>
      <vt:lpstr>Definition of Embedded Systems (ES)</vt:lpstr>
      <vt:lpstr>Examples of Applications of ESs:</vt:lpstr>
      <vt:lpstr>Main Features of Embedded Computer Systems</vt:lpstr>
      <vt:lpstr>Internet and Cyber Security</vt:lpstr>
      <vt:lpstr>Cyber-physical Test Benches Remotely Controlled via Internet </vt:lpstr>
      <vt:lpstr>PowerPoint-Präsentation</vt:lpstr>
      <vt:lpstr>Lunch Break!  See you soon…</vt:lpstr>
      <vt:lpstr>PowerPoint-Präsentation</vt:lpstr>
      <vt:lpstr>PowerPoint-Präsentation</vt:lpstr>
      <vt:lpstr>PowerPoint-Präsentation</vt:lpstr>
      <vt:lpstr>Opens different possibilities:</vt:lpstr>
      <vt:lpstr>How can we work together in the future?</vt:lpstr>
      <vt:lpstr>What is GitHub?</vt:lpstr>
      <vt:lpstr>Software Publications</vt:lpstr>
      <vt:lpstr>PowerPoint-Präsentation</vt:lpstr>
    </vt:vector>
  </TitlesOfParts>
  <Company>Hochschule  Karlsruhe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subject/>
  <dc:creator>scfi0001</dc:creator>
  <dc:description/>
  <cp:lastModifiedBy>Ferhat</cp:lastModifiedBy>
  <cp:revision>2421</cp:revision>
  <cp:lastPrinted>2019-01-14T15:12:12Z</cp:lastPrinted>
  <dcterms:created xsi:type="dcterms:W3CDTF">2010-11-26T16:10:18Z</dcterms:created>
  <dcterms:modified xsi:type="dcterms:W3CDTF">2019-01-16T18:33:31Z</dcterms:modified>
  <dc:language>de-DE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15.0000</vt:lpwstr>
  </property>
  <property fmtid="{D5CDD505-2E9C-101B-9397-08002B2CF9AE}" pid="3" name="Company">
    <vt:lpwstr>Hochschule  Karlsruhe</vt:lpwstr>
  </property>
  <property fmtid="{D5CDD505-2E9C-101B-9397-08002B2CF9AE}" pid="4" name="HiddenSlides">
    <vt:i4>0</vt:i4>
  </property>
  <property fmtid="{D5CDD505-2E9C-101B-9397-08002B2CF9AE}" pid="5" name="HyperlinksChanged">
    <vt:bool>false</vt:bool>
  </property>
  <property fmtid="{D5CDD505-2E9C-101B-9397-08002B2CF9AE}" pid="6" name="LinksUpToDate">
    <vt:bool>false</vt:bool>
  </property>
  <property fmtid="{D5CDD505-2E9C-101B-9397-08002B2CF9AE}" pid="7" name="MMClips">
    <vt:i4>0</vt:i4>
  </property>
  <property fmtid="{D5CDD505-2E9C-101B-9397-08002B2CF9AE}" pid="8" name="Notes">
    <vt:i4>0</vt:i4>
  </property>
  <property fmtid="{D5CDD505-2E9C-101B-9397-08002B2CF9AE}" pid="9" name="PresentationFormat">
    <vt:lpwstr>Bildschirmpräsentation (4:3)</vt:lpwstr>
  </property>
  <property fmtid="{D5CDD505-2E9C-101B-9397-08002B2CF9AE}" pid="10" name="ScaleCrop">
    <vt:bool>false</vt:bool>
  </property>
  <property fmtid="{D5CDD505-2E9C-101B-9397-08002B2CF9AE}" pid="11" name="ShareDoc">
    <vt:bool>false</vt:bool>
  </property>
  <property fmtid="{D5CDD505-2E9C-101B-9397-08002B2CF9AE}" pid="12" name="Slides">
    <vt:i4>18</vt:i4>
  </property>
</Properties>
</file>